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7" r:id="rId2"/>
    <p:sldId id="258" r:id="rId3"/>
    <p:sldId id="293" r:id="rId4"/>
    <p:sldId id="301" r:id="rId5"/>
    <p:sldId id="304" r:id="rId6"/>
    <p:sldId id="302" r:id="rId7"/>
    <p:sldId id="295" r:id="rId8"/>
    <p:sldId id="320" r:id="rId9"/>
    <p:sldId id="350" r:id="rId10"/>
    <p:sldId id="348" r:id="rId11"/>
    <p:sldId id="358" r:id="rId12"/>
    <p:sldId id="359" r:id="rId13"/>
    <p:sldId id="325" r:id="rId14"/>
    <p:sldId id="335" r:id="rId15"/>
    <p:sldId id="363" r:id="rId16"/>
    <p:sldId id="259" r:id="rId17"/>
    <p:sldId id="332" r:id="rId18"/>
    <p:sldId id="334" r:id="rId19"/>
    <p:sldId id="333" r:id="rId20"/>
    <p:sldId id="326" r:id="rId21"/>
    <p:sldId id="337" r:id="rId22"/>
    <p:sldId id="317" r:id="rId23"/>
    <p:sldId id="282" r:id="rId24"/>
    <p:sldId id="298" r:id="rId25"/>
    <p:sldId id="299" r:id="rId26"/>
    <p:sldId id="327" r:id="rId27"/>
    <p:sldId id="328" r:id="rId28"/>
    <p:sldId id="329" r:id="rId29"/>
    <p:sldId id="360" r:id="rId30"/>
    <p:sldId id="340" r:id="rId31"/>
    <p:sldId id="342" r:id="rId32"/>
    <p:sldId id="344" r:id="rId33"/>
    <p:sldId id="341" r:id="rId34"/>
    <p:sldId id="343" r:id="rId35"/>
    <p:sldId id="362" r:id="rId36"/>
    <p:sldId id="351" r:id="rId37"/>
    <p:sldId id="345" r:id="rId38"/>
    <p:sldId id="352" r:id="rId39"/>
    <p:sldId id="353" r:id="rId40"/>
    <p:sldId id="354" r:id="rId41"/>
    <p:sldId id="316" r:id="rId42"/>
    <p:sldId id="355" r:id="rId43"/>
    <p:sldId id="356" r:id="rId44"/>
    <p:sldId id="357" r:id="rId45"/>
    <p:sldId id="361" r:id="rId46"/>
    <p:sldId id="303" r:id="rId47"/>
    <p:sldId id="294" r:id="rId48"/>
    <p:sldId id="364" r:id="rId49"/>
    <p:sldId id="365" r:id="rId50"/>
  </p:sldIdLst>
  <p:sldSz cx="12192000" cy="6858000"/>
  <p:notesSz cx="10234613" cy="7099300"/>
  <p:custDataLst>
    <p:tags r:id="rId52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47213" autoAdjust="0"/>
  </p:normalViewPr>
  <p:slideViewPr>
    <p:cSldViewPr snapToGrid="0">
      <p:cViewPr varScale="1">
        <p:scale>
          <a:sx n="58" d="100"/>
          <a:sy n="58" d="100"/>
        </p:scale>
        <p:origin x="2496" y="60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436114" cy="355363"/>
          </a:xfrm>
          <a:prstGeom prst="rect">
            <a:avLst/>
          </a:prstGeom>
        </p:spPr>
        <p:txBody>
          <a:bodyPr vert="horz" lIns="94766" tIns="47383" rIns="94766" bIns="47383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796110" y="0"/>
            <a:ext cx="4436114" cy="355363"/>
          </a:xfrm>
          <a:prstGeom prst="rect">
            <a:avLst/>
          </a:prstGeom>
        </p:spPr>
        <p:txBody>
          <a:bodyPr vert="horz" lIns="94766" tIns="47383" rIns="94766" bIns="47383" rtlCol="0"/>
          <a:lstStyle>
            <a:lvl1pPr algn="r">
              <a:defRPr sz="1200"/>
            </a:lvl1pPr>
          </a:lstStyle>
          <a:p>
            <a:fld id="{AFDBEDC4-3ACA-46DC-AEA9-350CC06CD597}" type="datetimeFigureOut">
              <a:rPr lang="de-CH" smtClean="0"/>
              <a:t>08.11.2022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990850" y="889000"/>
            <a:ext cx="4252913" cy="23939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1022985" y="3416249"/>
            <a:ext cx="8188647" cy="2795214"/>
          </a:xfrm>
          <a:prstGeom prst="rect">
            <a:avLst/>
          </a:prstGeom>
        </p:spPr>
        <p:txBody>
          <a:bodyPr vert="horz" lIns="94766" tIns="47383" rIns="94766" bIns="47383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6743938"/>
            <a:ext cx="4436114" cy="355363"/>
          </a:xfrm>
          <a:prstGeom prst="rect">
            <a:avLst/>
          </a:prstGeom>
        </p:spPr>
        <p:txBody>
          <a:bodyPr vert="horz" lIns="94766" tIns="47383" rIns="94766" bIns="47383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796110" y="6743938"/>
            <a:ext cx="4436114" cy="355363"/>
          </a:xfrm>
          <a:prstGeom prst="rect">
            <a:avLst/>
          </a:prstGeom>
        </p:spPr>
        <p:txBody>
          <a:bodyPr vert="horz" lIns="94766" tIns="47383" rIns="94766" bIns="47383" rtlCol="0" anchor="b"/>
          <a:lstStyle>
            <a:lvl1pPr algn="r">
              <a:defRPr sz="1200"/>
            </a:lvl1pPr>
          </a:lstStyle>
          <a:p>
            <a:fld id="{657F19AA-67C2-4E6E-AECB-6A5FCF91775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15315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F19AA-67C2-4E6E-AECB-6A5FCF91775B}" type="slidenum">
              <a:rPr lang="de-CH" smtClean="0"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135225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Daniel </a:t>
            </a:r>
          </a:p>
          <a:p>
            <a:pPr lvl="1"/>
            <a:r>
              <a:rPr lang="de-CH" dirty="0"/>
              <a:t>Priorität liegt beim ÖV</a:t>
            </a:r>
          </a:p>
          <a:p>
            <a:pPr lvl="1"/>
            <a:r>
              <a:rPr lang="de-CH" dirty="0"/>
              <a:t>Möglichst wenig Durchgangsverkehr </a:t>
            </a:r>
          </a:p>
          <a:p>
            <a:pPr lvl="1"/>
            <a:r>
              <a:rPr lang="de-CH" dirty="0"/>
              <a:t>Verkehrssicherheit / Zugang für Fuss- und Veloverkehr verbessern</a:t>
            </a:r>
          </a:p>
          <a:p>
            <a:pPr lvl="1"/>
            <a:r>
              <a:rPr lang="de-CH" dirty="0"/>
              <a:t>Der Bahnhof als «Willkommensort» / Visitenkarte </a:t>
            </a:r>
          </a:p>
          <a:p>
            <a:pPr marL="468584" lvl="1"/>
            <a:endParaRPr lang="de-CH" dirty="0">
              <a:sym typeface="Wingdings" panose="05000000000000000000" pitchFamily="2" charset="2"/>
            </a:endParaRPr>
          </a:p>
          <a:p>
            <a:r>
              <a:rPr lang="de-CH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Daniel</a:t>
            </a:r>
          </a:p>
          <a:p>
            <a:pPr lvl="1"/>
            <a:r>
              <a:rPr lang="de-CH" dirty="0">
                <a:sym typeface="Wingdings" panose="05000000000000000000" pitchFamily="2" charset="2"/>
              </a:rPr>
              <a:t>Verkehr grossräumig betrachten / Gesamtverkehrskonzept / Umfahrungen</a:t>
            </a:r>
          </a:p>
          <a:p>
            <a:pPr lvl="1"/>
            <a:r>
              <a:rPr lang="de-CH" dirty="0">
                <a:sym typeface="Wingdings" panose="05000000000000000000" pitchFamily="2" charset="2"/>
              </a:rPr>
              <a:t>Ober- und unterirdische Ebenen für die Nutzung und Erschliessung des Bahnhofs mitdenken</a:t>
            </a:r>
          </a:p>
          <a:p>
            <a:pPr marL="468584" lvl="1"/>
            <a:r>
              <a:rPr lang="de-CH" dirty="0">
                <a:sym typeface="Wingdings" panose="05000000000000000000" pitchFamily="2" charset="2"/>
              </a:rPr>
              <a:t> Erläuterungen dazu </a:t>
            </a:r>
            <a:r>
              <a:rPr lang="de-CH" dirty="0">
                <a:solidFill>
                  <a:srgbClr val="FF0000"/>
                </a:solidFill>
                <a:sym typeface="Wingdings" panose="05000000000000000000" pitchFamily="2" charset="2"/>
              </a:rPr>
              <a:t>später </a:t>
            </a:r>
            <a:r>
              <a:rPr lang="de-CH" i="1" dirty="0">
                <a:solidFill>
                  <a:srgbClr val="FF0000"/>
                </a:solidFill>
                <a:sym typeface="Wingdings" panose="05000000000000000000" pitchFamily="2" charset="2"/>
              </a:rPr>
              <a:t>folgen</a:t>
            </a:r>
          </a:p>
          <a:p>
            <a:endParaRPr lang="de-CH" sz="18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CH" sz="18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F19AA-67C2-4E6E-AECB-6A5FCF91775B}" type="slidenum">
              <a:rPr lang="de-CH" smtClean="0"/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367623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665">
              <a:defRPr/>
            </a:pPr>
            <a:r>
              <a:rPr lang="de-CH"/>
              <a:t>Verena</a:t>
            </a:r>
            <a:endParaRPr lang="de-CH" sz="180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CH" sz="1800">
                <a:latin typeface="Calibri" panose="020F0502020204030204" pitchFamily="34" charset="0"/>
                <a:ea typeface="Calibri" panose="020F0502020204030204" pitchFamily="34" charset="0"/>
              </a:rPr>
              <a:t>Das ist nun unser gemeinsames Zielbild, das wir gerne mit Euch diskutieren möchten </a:t>
            </a:r>
            <a:endParaRPr lang="de-CH" sz="180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947665">
              <a:defRPr/>
            </a:pPr>
            <a:endParaRPr lang="de-CH" sz="180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947665">
              <a:defRPr/>
            </a:pPr>
            <a:r>
              <a:rPr lang="de-CH" sz="180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«Unser Zielbild», ist unser gemeinsamer Kompass für die weitere Entwicklung und die Planung von Ressourcen</a:t>
            </a:r>
          </a:p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F19AA-67C2-4E6E-AECB-6A5FCF91775B}" type="slidenum">
              <a:rPr lang="de-CH" smtClean="0"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255861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665">
              <a:defRPr/>
            </a:pPr>
            <a:r>
              <a:rPr lang="de-CH"/>
              <a:t>Verena</a:t>
            </a:r>
            <a:endParaRPr lang="de-CH" sz="180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CH"/>
              <a:t>Kern dieses Zielbilds ist der Bahnhof mit seinen Zugängen für den ÖV, den Fuss- und Veloverkehr und den Autoverkehr</a:t>
            </a:r>
          </a:p>
          <a:p>
            <a:r>
              <a:rPr lang="de-CH" sz="1800">
                <a:latin typeface="Calibri" panose="020F0502020204030204" pitchFamily="34" charset="0"/>
                <a:ea typeface="Calibri" panose="020F0502020204030204" pitchFamily="34" charset="0"/>
              </a:rPr>
              <a:t>Wir wollen den Bahnhof als Drehscheibe attraktiv gestalten und dazu</a:t>
            </a:r>
          </a:p>
          <a:p>
            <a:pPr marL="292865" indent="-292865">
              <a:buFontTx/>
              <a:buChar char="-"/>
            </a:pPr>
            <a:r>
              <a:rPr lang="de-CH" sz="1800">
                <a:latin typeface="Calibri" panose="020F0502020204030204" pitchFamily="34" charset="0"/>
                <a:ea typeface="Calibri" panose="020F0502020204030204" pitchFamily="34" charset="0"/>
              </a:rPr>
              <a:t>den Bushof neu gestalten (nicht unteririsch, wir kommen darauf)</a:t>
            </a:r>
            <a:endParaRPr lang="de-CH" sz="1800">
              <a:latin typeface="Calibri" panose="020F0502020204030204" pitchFamily="34" charset="0"/>
            </a:endParaRPr>
          </a:p>
          <a:p>
            <a:pPr marL="292865" indent="-292865">
              <a:buFontTx/>
              <a:buChar char="-"/>
            </a:pPr>
            <a:r>
              <a:rPr lang="de-CH" sz="1800">
                <a:latin typeface="Calibri" panose="020F0502020204030204" pitchFamily="34" charset="0"/>
              </a:rPr>
              <a:t>Vorantreiben, dass die Personenunterführung auf die Nordwest verlängert wird</a:t>
            </a:r>
          </a:p>
          <a:p>
            <a:pPr marL="292865" indent="-292865">
              <a:buFontTx/>
              <a:buChar char="-"/>
            </a:pPr>
            <a:r>
              <a:rPr lang="de-CH" sz="1800">
                <a:latin typeface="Calibri" panose="020F0502020204030204" pitchFamily="34" charset="0"/>
              </a:rPr>
              <a:t>eine neue nordwestseitige Erschliessung des Bahnhofs für den Velo- und Fussverkehr</a:t>
            </a:r>
          </a:p>
          <a:p>
            <a:pPr marL="292865" indent="-292865">
              <a:buFontTx/>
              <a:buChar char="-"/>
            </a:pPr>
            <a:r>
              <a:rPr lang="de-CH" sz="1800">
                <a:latin typeface="Calibri" panose="020F0502020204030204" pitchFamily="34" charset="0"/>
              </a:rPr>
              <a:t>wir verzichten vorläufig auf eine nordwestseitige Erschliessung des Bahnhofs für den MIV </a:t>
            </a:r>
          </a:p>
          <a:p>
            <a:endParaRPr lang="de-CH" sz="1800">
              <a:latin typeface="Calibri" panose="020F0502020204030204" pitchFamily="34" charset="0"/>
            </a:endParaRPr>
          </a:p>
          <a:p>
            <a:r>
              <a:rPr lang="de-CH" sz="1800">
                <a:latin typeface="Calibri" panose="020F0502020204030204" pitchFamily="34" charset="0"/>
              </a:rPr>
              <a:t>Damit decken wir bis auf zwei Punkte Eure Empfehlungen aus der ersten Konferenz ab.</a:t>
            </a:r>
          </a:p>
          <a:p>
            <a:r>
              <a:rPr lang="de-CH" sz="1800">
                <a:latin typeface="Calibri" panose="020F0502020204030204" pitchFamily="34" charset="0"/>
              </a:rPr>
              <a:t>Zwei Punkte müssen wir erläutern. Zum ersten die grossräumig Betrachtung des Verkehrs oder wie ihr gewünscht habt das Gesamtverkehrskonzept. Zum zweiten die Empfehlung beim Bahnhof weitere Ebenen zu prüfen. </a:t>
            </a:r>
          </a:p>
          <a:p>
            <a:r>
              <a:rPr lang="de-CH" sz="1800">
                <a:latin typeface="Calibri" panose="020F0502020204030204" pitchFamily="34" charset="0"/>
              </a:rPr>
              <a:t>Das haben wir genauer angeschaut. Dazu möchten wir Götz Timcke vom Kanton, sowie Denise Belloli von metron das Wort geben.</a:t>
            </a:r>
          </a:p>
          <a:p>
            <a:endParaRPr lang="de-CH" sz="1800">
              <a:latin typeface="Calibri" panose="020F0502020204030204" pitchFamily="34" charset="0"/>
            </a:endParaRPr>
          </a:p>
          <a:p>
            <a:endParaRPr lang="de-CH"/>
          </a:p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F19AA-67C2-4E6E-AECB-6A5FCF91775B}" type="slidenum">
              <a:rPr lang="de-CH" smtClean="0"/>
              <a:t>12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278572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665">
              <a:defRPr/>
            </a:pPr>
            <a:r>
              <a:rPr lang="de-CH"/>
              <a:t>Metron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F19AA-67C2-4E6E-AECB-6A5FCF91775B}" type="slidenum">
              <a:rPr lang="de-CH" smtClean="0"/>
              <a:t>13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10830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/>
              <a:t>Götz Timcke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F19AA-67C2-4E6E-AECB-6A5FCF91775B}" type="slidenum">
              <a:rPr lang="de-CH" smtClean="0"/>
              <a:t>14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479366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665">
              <a:defRPr/>
            </a:pPr>
            <a:r>
              <a:rPr lang="de-CH"/>
              <a:t>Metron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F19AA-67C2-4E6E-AECB-6A5FCF91775B}" type="slidenum">
              <a:rPr lang="de-CH" smtClean="0"/>
              <a:t>17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420727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665">
              <a:defRPr/>
            </a:pPr>
            <a:r>
              <a:rPr lang="de-CH"/>
              <a:t>Metron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F19AA-67C2-4E6E-AECB-6A5FCF91775B}" type="slidenum">
              <a:rPr lang="de-CH" smtClean="0"/>
              <a:t>18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659608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665">
              <a:defRPr/>
            </a:pPr>
            <a:r>
              <a:rPr lang="de-CH"/>
              <a:t>Metron</a:t>
            </a:r>
          </a:p>
          <a:p>
            <a:pPr defTabSz="947665">
              <a:defRPr/>
            </a:pPr>
            <a:endParaRPr lang="de-CH"/>
          </a:p>
          <a:p>
            <a:pPr defTabSz="947665">
              <a:defRPr/>
            </a:pPr>
            <a:r>
              <a:rPr lang="de-CH" err="1"/>
              <a:t>Letzer Punkt: «</a:t>
            </a:r>
            <a:r>
              <a:rPr lang="de-CH" sz="1800">
                <a:latin typeface="Calibri" panose="020F0502020204030204" pitchFamily="34" charset="0"/>
              </a:rPr>
              <a:t>Deshalb haben wir empfohlen auf eine neue Erschliessung für den MIV zu verzichten»</a:t>
            </a:r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F19AA-67C2-4E6E-AECB-6A5FCF91775B}" type="slidenum">
              <a:rPr lang="de-CH" smtClean="0"/>
              <a:t>19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742716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665">
              <a:defRPr/>
            </a:pPr>
            <a:r>
              <a:rPr lang="de-CH"/>
              <a:t>Metron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F19AA-67C2-4E6E-AECB-6A5FCF91775B}" type="slidenum">
              <a:rPr lang="de-CH" smtClean="0"/>
              <a:t>20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774249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665">
              <a:defRPr/>
            </a:pPr>
            <a:r>
              <a:rPr lang="de-CH"/>
              <a:t>Metron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F19AA-67C2-4E6E-AECB-6A5FCF91775B}" type="slidenum">
              <a:rPr lang="de-CH" smtClean="0"/>
              <a:t>21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15769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sz="1800" b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Verena</a:t>
            </a:r>
            <a:r>
              <a:rPr lang="de-CH" sz="180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de-CH" sz="180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Danke fürs Interesse</a:t>
            </a:r>
            <a:endParaRPr lang="de-CH" sz="1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CH" sz="1800">
                <a:latin typeface="Arial" panose="020B0604020202020204" pitchFamily="34" charset="0"/>
                <a:ea typeface="Calibri" panose="020F0502020204030204" pitchFamily="34" charset="0"/>
              </a:rPr>
              <a:t>Gute Zusammenarbeit ins Zentrum: «Wir konnten uns in einem gemeinsamen Zielbild finden, das wir euch heute vorstellen»</a:t>
            </a:r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F19AA-67C2-4E6E-AECB-6A5FCF91775B}" type="slidenum">
              <a:rPr lang="de-CH" smtClean="0"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623317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665">
              <a:defRPr/>
            </a:pPr>
            <a:r>
              <a:rPr lang="de-CH"/>
              <a:t>Metron</a:t>
            </a:r>
          </a:p>
          <a:p>
            <a:pPr defTabSz="947665">
              <a:defRPr/>
            </a:pPr>
            <a:endParaRPr lang="de-CH"/>
          </a:p>
          <a:p>
            <a:pPr defTabSz="947665">
              <a:defRPr/>
            </a:pPr>
            <a:r>
              <a:rPr lang="de-CH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Reminder was ist ein Zielbild</a:t>
            </a:r>
          </a:p>
          <a:p>
            <a:pPr defTabSz="1263367">
              <a:spcBef>
                <a:spcPts val="1658"/>
              </a:spcBef>
            </a:pPr>
            <a:r>
              <a:rPr lang="de-CH">
                <a:solidFill>
                  <a:prstClr val="black"/>
                </a:solidFill>
                <a:latin typeface="Georgia"/>
              </a:rPr>
              <a:t>Ein Zielbild…</a:t>
            </a:r>
          </a:p>
          <a:p>
            <a:pPr marL="394850" indent="-394850" defTabSz="1263367">
              <a:spcBef>
                <a:spcPts val="1658"/>
              </a:spcBef>
              <a:buFontTx/>
              <a:buChar char="-"/>
            </a:pPr>
            <a:r>
              <a:rPr lang="de-CH">
                <a:solidFill>
                  <a:prstClr val="black"/>
                </a:solidFill>
                <a:latin typeface="Georgia"/>
              </a:rPr>
              <a:t>beschreibt einen erwünschten </a:t>
            </a:r>
            <a:r>
              <a:rPr lang="de-CH" b="1">
                <a:solidFill>
                  <a:prstClr val="black"/>
                </a:solidFill>
                <a:latin typeface="Georgia"/>
              </a:rPr>
              <a:t>Zustand in der Zukunft</a:t>
            </a:r>
          </a:p>
          <a:p>
            <a:pPr marL="394850" indent="-394850" defTabSz="1263367">
              <a:spcBef>
                <a:spcPts val="1658"/>
              </a:spcBef>
              <a:buFontTx/>
              <a:buChar char="-"/>
            </a:pPr>
            <a:r>
              <a:rPr lang="de-CH">
                <a:solidFill>
                  <a:prstClr val="black"/>
                </a:solidFill>
                <a:latin typeface="Georgia"/>
              </a:rPr>
              <a:t>Baut auf </a:t>
            </a:r>
            <a:r>
              <a:rPr lang="de-CH" b="1">
                <a:solidFill>
                  <a:prstClr val="black"/>
                </a:solidFill>
                <a:latin typeface="Georgia"/>
              </a:rPr>
              <a:t>Potenzialen</a:t>
            </a:r>
            <a:r>
              <a:rPr lang="de-CH">
                <a:solidFill>
                  <a:prstClr val="black"/>
                </a:solidFill>
                <a:latin typeface="Georgia"/>
              </a:rPr>
              <a:t> auf</a:t>
            </a:r>
          </a:p>
          <a:p>
            <a:pPr marL="394850" indent="-394850" defTabSz="1263367">
              <a:spcBef>
                <a:spcPts val="1658"/>
              </a:spcBef>
              <a:buFontTx/>
              <a:buChar char="-"/>
            </a:pPr>
            <a:r>
              <a:rPr lang="de-CH">
                <a:solidFill>
                  <a:prstClr val="black"/>
                </a:solidFill>
                <a:latin typeface="Georgia"/>
              </a:rPr>
              <a:t>berücksichtigt </a:t>
            </a:r>
            <a:r>
              <a:rPr lang="de-CH" b="1">
                <a:solidFill>
                  <a:prstClr val="black"/>
                </a:solidFill>
                <a:latin typeface="Georgia"/>
              </a:rPr>
              <a:t>Rahmenbedingungen </a:t>
            </a:r>
            <a:r>
              <a:rPr lang="de-CH">
                <a:solidFill>
                  <a:prstClr val="black"/>
                </a:solidFill>
                <a:latin typeface="Georgia"/>
              </a:rPr>
              <a:t>aber reizt (mögliche) Spielräume aus</a:t>
            </a:r>
          </a:p>
          <a:p>
            <a:pPr marL="394850" indent="-394850" defTabSz="1263367">
              <a:spcBef>
                <a:spcPts val="1658"/>
              </a:spcBef>
              <a:buFontTx/>
              <a:buChar char="-"/>
            </a:pPr>
            <a:r>
              <a:rPr lang="de-CH">
                <a:solidFill>
                  <a:prstClr val="black"/>
                </a:solidFill>
                <a:latin typeface="Georgia"/>
              </a:rPr>
              <a:t>Macht keine konkreten Aussagen zu Massnahmen (die erfolgt in nachgelagerten Schritten). Massnahmen können / sollten aber an den Zielen gemessen werden (Beitrag zur Zielerreichung)</a:t>
            </a:r>
          </a:p>
          <a:p>
            <a:pPr defTabSz="947665">
              <a:defRPr/>
            </a:pPr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F19AA-67C2-4E6E-AECB-6A5FCF91775B}" type="slidenum">
              <a:rPr lang="de-CH" smtClean="0"/>
              <a:t>22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024962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665">
              <a:defRPr/>
            </a:pPr>
            <a:r>
              <a:rPr lang="de-CH"/>
              <a:t>Metron</a:t>
            </a:r>
          </a:p>
          <a:p>
            <a:endParaRPr lang="de-CH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6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Präsentationstitel eingeben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Datum eingeben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456B5B-7057-4651-A6F5-54D93F5CEC59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53697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665">
              <a:defRPr/>
            </a:pPr>
            <a:r>
              <a:rPr lang="de-CH"/>
              <a:t>Metron</a:t>
            </a:r>
          </a:p>
          <a:p>
            <a:endParaRPr lang="de-CH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6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Präsentationstitel eingeben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Datum eingeben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456B5B-7057-4651-A6F5-54D93F5CEC59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37349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665">
              <a:defRPr/>
            </a:pPr>
            <a:r>
              <a:rPr lang="de-CH"/>
              <a:t>Metron</a:t>
            </a:r>
          </a:p>
          <a:p>
            <a:endParaRPr lang="de-CH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6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Präsentationstitel eingeben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Datum eingeben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456B5B-7057-4651-A6F5-54D93F5CEC59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27688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665">
              <a:defRPr/>
            </a:pPr>
            <a:r>
              <a:rPr lang="de-CH"/>
              <a:t>Metron</a:t>
            </a:r>
          </a:p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F19AA-67C2-4E6E-AECB-6A5FCF91775B}" type="slidenum">
              <a:rPr lang="de-CH" smtClean="0"/>
              <a:t>26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591424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/>
              <a:t>Metron</a:t>
            </a:r>
          </a:p>
          <a:p>
            <a:r>
              <a:rPr lang="de-CH"/>
              <a:t>Prinzip aufzeigen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F19AA-67C2-4E6E-AECB-6A5FCF91775B}" type="slidenum">
              <a:rPr lang="de-CH" smtClean="0"/>
              <a:t>27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192674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err="1"/>
              <a:t>Metron!</a:t>
            </a:r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F19AA-67C2-4E6E-AECB-6A5FCF91775B}" type="slidenum">
              <a:rPr lang="de-CH" smtClean="0"/>
              <a:t>28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743062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/>
              <a:t>Verena </a:t>
            </a:r>
          </a:p>
          <a:p>
            <a:r>
              <a:rPr lang="de-CH">
                <a:latin typeface="Calibri" panose="020F0502020204030204" pitchFamily="34" charset="0"/>
                <a:ea typeface="Calibri" panose="020F0502020204030204" pitchFamily="34" charset="0"/>
              </a:rPr>
              <a:t>Wir wollen den Bahnhof als Drehscheibe attraktiv gestalten und dazu</a:t>
            </a:r>
          </a:p>
          <a:p>
            <a:pPr marL="292865" indent="-292865">
              <a:buFontTx/>
              <a:buChar char="-"/>
            </a:pPr>
            <a:r>
              <a:rPr lang="de-CH">
                <a:latin typeface="Calibri" panose="020F0502020204030204" pitchFamily="34" charset="0"/>
                <a:ea typeface="Calibri" panose="020F0502020204030204" pitchFamily="34" charset="0"/>
              </a:rPr>
              <a:t>den Bushof neu gestalten</a:t>
            </a:r>
            <a:endParaRPr lang="de-CH">
              <a:latin typeface="Calibri" panose="020F0502020204030204" pitchFamily="34" charset="0"/>
            </a:endParaRPr>
          </a:p>
          <a:p>
            <a:pPr marL="292865" indent="-292865">
              <a:buFontTx/>
              <a:buChar char="-"/>
            </a:pPr>
            <a:r>
              <a:rPr lang="de-CH">
                <a:latin typeface="Calibri" panose="020F0502020204030204" pitchFamily="34" charset="0"/>
              </a:rPr>
              <a:t>Vorantreiben, dass die Personenunterführung auf die Nordwest-Seite verlängert wird</a:t>
            </a:r>
          </a:p>
          <a:p>
            <a:pPr marL="292865" indent="-292865">
              <a:buFontTx/>
              <a:buChar char="-"/>
            </a:pPr>
            <a:r>
              <a:rPr lang="de-CH">
                <a:latin typeface="Calibri" panose="020F0502020204030204" pitchFamily="34" charset="0"/>
              </a:rPr>
              <a:t>eine neue nordwestseitige Erschliessung des Bahnhofs für den Velo- und Fussverkehr</a:t>
            </a:r>
          </a:p>
          <a:p>
            <a:pPr marL="292865" indent="-292865">
              <a:buFontTx/>
              <a:buChar char="-"/>
            </a:pPr>
            <a:r>
              <a:rPr lang="de-CH">
                <a:latin typeface="Calibri" panose="020F0502020204030204" pitchFamily="34" charset="0"/>
              </a:rPr>
              <a:t>wir verzichten vorläufig auf eine nordwestseitige Erschliessung des Bahnhofs für den MIV und die Planung in der ober- und unterirdischen Ebene </a:t>
            </a:r>
          </a:p>
          <a:p>
            <a:endParaRPr lang="de-CH"/>
          </a:p>
          <a:p>
            <a:r>
              <a:rPr lang="de-CH"/>
              <a:t>Bei Bedarf zur Verdeutlichung, dass die 3D-Idee zurzeit nicht umsetzbar ist: «Kostenschätzung» mündlich nennen</a:t>
            </a:r>
          </a:p>
          <a:p>
            <a:endParaRPr lang="de-CH" b="0"/>
          </a:p>
          <a:p>
            <a:pPr defTabSz="937169">
              <a:spcBef>
                <a:spcPct val="0"/>
              </a:spcBef>
              <a:spcAft>
                <a:spcPct val="0"/>
              </a:spcAft>
              <a:defRPr/>
            </a:pPr>
            <a:r>
              <a:rPr lang="de-CH" sz="1800">
                <a:latin typeface="Calibri" panose="020F0502020204030204" pitchFamily="34" charset="0"/>
              </a:rPr>
              <a:t>Den Begriff Aufwärtskompatibel mündlich nennen und erläutern was damit gemeint ist: dass die vorgesehene Weiterentwicklung des Bahnhofs die Integration der dritten Dimension nicht verunmöglicht und spätere Generationen darauf zurück kommen können</a:t>
            </a:r>
            <a:endParaRPr lang="de-CH">
              <a:latin typeface="Calibri" panose="020F0502020204030204" pitchFamily="34" charset="0"/>
            </a:endParaRPr>
          </a:p>
          <a:p>
            <a:pPr defTabSz="937169">
              <a:spcBef>
                <a:spcPct val="0"/>
              </a:spcBef>
              <a:spcAft>
                <a:spcPct val="0"/>
              </a:spcAft>
              <a:defRPr/>
            </a:pPr>
            <a:endParaRPr lang="de-CH">
              <a:latin typeface="Calibri" panose="020F0502020204030204" pitchFamily="34" charset="0"/>
            </a:endParaRPr>
          </a:p>
          <a:p>
            <a:pPr defTabSz="937169">
              <a:spcBef>
                <a:spcPct val="0"/>
              </a:spcBef>
              <a:spcAft>
                <a:spcPct val="0"/>
              </a:spcAft>
              <a:defRPr/>
            </a:pPr>
            <a:r>
              <a:rPr lang="de-CH">
                <a:latin typeface="Calibri" panose="020F0502020204030204" pitchFamily="34" charset="0"/>
              </a:rPr>
              <a:t>Das Zielbild und die Leitsätze, das auf den Tische liegt gilt unseren Gemeinden deshalb als Grundlage</a:t>
            </a:r>
          </a:p>
          <a:p>
            <a:endParaRPr lang="de-CH"/>
          </a:p>
          <a:p>
            <a:endParaRPr lang="de-CH"/>
          </a:p>
          <a:p>
            <a:pPr defTabSz="947665">
              <a:defRPr/>
            </a:pPr>
            <a:endParaRPr lang="de-CH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F19AA-67C2-4E6E-AECB-6A5FCF91775B}" type="slidenum">
              <a:rPr lang="de-CH" smtClean="0"/>
              <a:t>29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199150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7169">
              <a:spcBef>
                <a:spcPct val="0"/>
              </a:spcBef>
              <a:spcAft>
                <a:spcPct val="0"/>
              </a:spcAft>
              <a:defRPr/>
            </a:pPr>
            <a:r>
              <a:rPr lang="de-CH"/>
              <a:t>Daniel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F19AA-67C2-4E6E-AECB-6A5FCF91775B}" type="slidenum">
              <a:rPr lang="de-CH" smtClean="0"/>
              <a:t>31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812788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7169">
              <a:spcBef>
                <a:spcPct val="0"/>
              </a:spcBef>
              <a:spcAft>
                <a:spcPct val="0"/>
              </a:spcAft>
              <a:defRPr/>
            </a:pPr>
            <a:r>
              <a:rPr lang="de-CH"/>
              <a:t>Daniel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F19AA-67C2-4E6E-AECB-6A5FCF91775B}" type="slidenum">
              <a:rPr lang="de-CH" smtClean="0"/>
              <a:t>32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745229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665">
              <a:defRPr/>
            </a:pPr>
            <a:r>
              <a:rPr lang="de-CH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Daniel</a:t>
            </a:r>
          </a:p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F19AA-67C2-4E6E-AECB-6A5FCF91775B}" type="slidenum">
              <a:rPr lang="de-CH" smtClean="0"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19615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7169">
              <a:spcBef>
                <a:spcPct val="0"/>
              </a:spcBef>
              <a:spcAft>
                <a:spcPct val="0"/>
              </a:spcAft>
              <a:defRPr/>
            </a:pPr>
            <a:r>
              <a:rPr lang="de-CH"/>
              <a:t>Verena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F19AA-67C2-4E6E-AECB-6A5FCF91775B}" type="slidenum">
              <a:rPr lang="de-CH" smtClean="0"/>
              <a:t>33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457372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7169">
              <a:spcBef>
                <a:spcPct val="0"/>
              </a:spcBef>
              <a:spcAft>
                <a:spcPct val="0"/>
              </a:spcAft>
              <a:defRPr/>
            </a:pPr>
            <a:r>
              <a:rPr lang="de-CH"/>
              <a:t>Verena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F19AA-67C2-4E6E-AECB-6A5FCF91775B}" type="slidenum">
              <a:rPr lang="de-CH" smtClean="0"/>
              <a:t>34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49207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/>
              <a:t>Verena Überleitung</a:t>
            </a:r>
            <a:r>
              <a:rPr lang="de-CH" baseline="0"/>
              <a:t> zu </a:t>
            </a:r>
            <a:r>
              <a:rPr lang="de-CH"/>
              <a:t>Paul </a:t>
            </a:r>
          </a:p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F19AA-67C2-4E6E-AECB-6A5FCF91775B}" type="slidenum">
              <a:rPr lang="de-CH" smtClean="0"/>
              <a:t>35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772043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7169">
              <a:spcBef>
                <a:spcPct val="0"/>
              </a:spcBef>
              <a:spcAft>
                <a:spcPct val="0"/>
              </a:spcAft>
              <a:defRPr/>
            </a:pPr>
            <a:fld id="{F828156D-0237-4B3A-88D3-A0B508CDD4B2}" type="slidenum">
              <a:rPr lang="de-CH">
                <a:solidFill>
                  <a:prstClr val="black"/>
                </a:solidFill>
                <a:latin typeface="Calibri" panose="020F0502020204030204"/>
              </a:rPr>
              <a:pPr defTabSz="937169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de-CH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906875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7169">
              <a:spcBef>
                <a:spcPct val="0"/>
              </a:spcBef>
              <a:spcAft>
                <a:spcPct val="0"/>
              </a:spcAft>
              <a:defRPr/>
            </a:pPr>
            <a:fld id="{F828156D-0237-4B3A-88D3-A0B508CDD4B2}" type="slidenum">
              <a:rPr lang="de-CH">
                <a:solidFill>
                  <a:prstClr val="black"/>
                </a:solidFill>
                <a:latin typeface="Calibri" panose="020F0502020204030204"/>
              </a:rPr>
              <a:pPr defTabSz="937169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de-CH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145468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7169">
              <a:spcBef>
                <a:spcPct val="0"/>
              </a:spcBef>
              <a:spcAft>
                <a:spcPct val="0"/>
              </a:spcAft>
              <a:defRPr/>
            </a:pPr>
            <a:fld id="{F828156D-0237-4B3A-88D3-A0B508CDD4B2}" type="slidenum">
              <a:rPr lang="de-CH">
                <a:solidFill>
                  <a:prstClr val="black"/>
                </a:solidFill>
                <a:latin typeface="Calibri" panose="020F0502020204030204"/>
              </a:rPr>
              <a:pPr defTabSz="937169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de-CH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067042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7169">
              <a:spcBef>
                <a:spcPct val="0"/>
              </a:spcBef>
              <a:spcAft>
                <a:spcPct val="0"/>
              </a:spcAft>
              <a:defRPr/>
            </a:pPr>
            <a:fld id="{F828156D-0237-4B3A-88D3-A0B508CDD4B2}" type="slidenum">
              <a:rPr lang="de-CH">
                <a:solidFill>
                  <a:prstClr val="black"/>
                </a:solidFill>
                <a:latin typeface="Calibri" panose="020F0502020204030204"/>
              </a:rPr>
              <a:pPr defTabSz="937169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de-CH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0085079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7169">
              <a:spcBef>
                <a:spcPct val="0"/>
              </a:spcBef>
              <a:spcAft>
                <a:spcPct val="0"/>
              </a:spcAft>
              <a:defRPr/>
            </a:pPr>
            <a:fld id="{F828156D-0237-4B3A-88D3-A0B508CDD4B2}" type="slidenum">
              <a:rPr lang="de-CH">
                <a:solidFill>
                  <a:prstClr val="black"/>
                </a:solidFill>
                <a:latin typeface="Calibri" panose="020F0502020204030204"/>
              </a:rPr>
              <a:pPr defTabSz="937169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de-CH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0085079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7169">
              <a:spcBef>
                <a:spcPct val="0"/>
              </a:spcBef>
              <a:spcAft>
                <a:spcPct val="0"/>
              </a:spcAft>
              <a:defRPr/>
            </a:pPr>
            <a:fld id="{F828156D-0237-4B3A-88D3-A0B508CDD4B2}" type="slidenum">
              <a:rPr lang="de-CH">
                <a:solidFill>
                  <a:prstClr val="black"/>
                </a:solidFill>
                <a:latin typeface="Calibri" panose="020F0502020204030204"/>
              </a:rPr>
              <a:pPr defTabSz="937169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de-CH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6427888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7169">
              <a:spcBef>
                <a:spcPct val="0"/>
              </a:spcBef>
              <a:spcAft>
                <a:spcPct val="0"/>
              </a:spcAft>
              <a:defRPr/>
            </a:pPr>
            <a:fld id="{F828156D-0237-4B3A-88D3-A0B508CDD4B2}" type="slidenum">
              <a:rPr lang="de-CH">
                <a:solidFill>
                  <a:prstClr val="black"/>
                </a:solidFill>
                <a:latin typeface="Calibri" panose="020F0502020204030204"/>
              </a:rPr>
              <a:pPr defTabSz="937169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de-CH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06026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/>
              <a:t>Paul</a:t>
            </a:r>
          </a:p>
          <a:p>
            <a:r>
              <a:rPr lang="de-CH"/>
              <a:t>Kurzer Rückblick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F19AA-67C2-4E6E-AECB-6A5FCF91775B}" type="slidenum">
              <a:rPr lang="de-CH" smtClean="0"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782226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7169">
              <a:spcBef>
                <a:spcPct val="0"/>
              </a:spcBef>
              <a:spcAft>
                <a:spcPct val="0"/>
              </a:spcAft>
              <a:defRPr/>
            </a:pPr>
            <a:fld id="{F828156D-0237-4B3A-88D3-A0B508CDD4B2}" type="slidenum">
              <a:rPr lang="de-CH">
                <a:solidFill>
                  <a:prstClr val="black"/>
                </a:solidFill>
                <a:latin typeface="Calibri" panose="020F0502020204030204"/>
              </a:rPr>
              <a:pPr defTabSz="937169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de-CH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5005553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7169">
              <a:spcBef>
                <a:spcPct val="0"/>
              </a:spcBef>
              <a:spcAft>
                <a:spcPct val="0"/>
              </a:spcAft>
              <a:defRPr/>
            </a:pPr>
            <a:fld id="{F828156D-0237-4B3A-88D3-A0B508CDD4B2}" type="slidenum">
              <a:rPr lang="de-CH">
                <a:solidFill>
                  <a:prstClr val="black"/>
                </a:solidFill>
                <a:latin typeface="Calibri" panose="020F0502020204030204"/>
              </a:rPr>
              <a:pPr defTabSz="937169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de-CH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3514865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7169">
              <a:spcBef>
                <a:spcPct val="0"/>
              </a:spcBef>
              <a:spcAft>
                <a:spcPct val="0"/>
              </a:spcAft>
              <a:defRPr/>
            </a:pPr>
            <a:r>
              <a:rPr lang="de-CH"/>
              <a:t>Daniel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F19AA-67C2-4E6E-AECB-6A5FCF91775B}" type="slidenum">
              <a:rPr lang="de-CH" smtClean="0"/>
              <a:t>45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0382349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/>
              <a:t>Verena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F19AA-67C2-4E6E-AECB-6A5FCF91775B}" type="slidenum">
              <a:rPr lang="de-CH" smtClean="0"/>
              <a:t>46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6270035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53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78277" indent="-299337" defTabSz="96453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97350" indent="-239470" defTabSz="96453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76289" indent="-239470" defTabSz="96453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55229" indent="-239470" defTabSz="96453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634169" indent="-239470" defTabSz="96453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113108" indent="-239470" defTabSz="96453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592048" indent="-239470" defTabSz="96453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070988" indent="-239470" defTabSz="96453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r" defTabSz="96453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7EF469-A334-41B8-9D0E-088C290EF964}" type="slidenum">
              <a:rPr kumimoji="0" lang="de-CH" altLang="de-DE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ingdings" pitchFamily="2" charset="2"/>
                <a:ea typeface="MS PGothic" pitchFamily="34" charset="-128"/>
                <a:cs typeface="+mn-cs"/>
              </a:rPr>
              <a:pPr marL="0" marR="0" lvl="0" indent="0" algn="r" defTabSz="96453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47</a:t>
            </a:fld>
            <a:endParaRPr kumimoji="0" lang="de-CH" alt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Wingdings" pitchFamily="2" charset="2"/>
              <a:ea typeface="MS PGothic" pitchFamily="34" charset="-128"/>
              <a:cs typeface="+mn-cs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649807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/>
              <a:t>Paul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F19AA-67C2-4E6E-AECB-6A5FCF91775B}" type="slidenum">
              <a:rPr lang="de-CH" smtClean="0"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48259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/>
              <a:t>Paul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F19AA-67C2-4E6E-AECB-6A5FCF91775B}" type="slidenum">
              <a:rPr lang="de-CH" smtClean="0"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06449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/>
              <a:t>Paul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F19AA-67C2-4E6E-AECB-6A5FCF91775B}" type="slidenum">
              <a:rPr lang="de-CH" smtClean="0"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467793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F19AA-67C2-4E6E-AECB-6A5FCF91775B}" type="slidenum">
              <a:rPr lang="de-CH" smtClean="0"/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043113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/>
              <a:t>Paul</a:t>
            </a:r>
          </a:p>
          <a:p>
            <a:r>
              <a:rPr lang="de-CH"/>
              <a:t>Evtl. Thema Verkehrskonzept in Soziometrie aufnehmen</a:t>
            </a:r>
          </a:p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7169">
              <a:spcBef>
                <a:spcPct val="0"/>
              </a:spcBef>
              <a:spcAft>
                <a:spcPct val="0"/>
              </a:spcAft>
              <a:defRPr/>
            </a:pPr>
            <a:fld id="{657F19AA-67C2-4E6E-AECB-6A5FCF91775B}" type="slidenum">
              <a:rPr lang="de-CH">
                <a:solidFill>
                  <a:prstClr val="black"/>
                </a:solidFill>
                <a:latin typeface="Calibri" panose="020F0502020204030204"/>
                <a:cs typeface="Arial"/>
              </a:rPr>
              <a:pPr defTabSz="937169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de-CH">
              <a:solidFill>
                <a:prstClr val="black"/>
              </a:solidFill>
              <a:latin typeface="Calibri" panose="020F0502020204030204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896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7. November 2022</a:t>
            </a:r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7. November 2022 I Weiterentwicklung Bahnhof Frick I Ergebniskonferenz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AEFC0-45C1-4A4E-AF0E-C6860C14852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5984682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7. November 2022</a:t>
            </a:r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7. November 2022 I Weiterentwicklung Bahnhof Frick I Ergebniskonferenz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AEFC0-45C1-4A4E-AF0E-C6860C14852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6613493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7. November 2022</a:t>
            </a:r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7. November 2022 I Weiterentwicklung Bahnhof Frick I Ergebniskonferenz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AEFC0-45C1-4A4E-AF0E-C6860C14852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00604239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el und Inhalt (2spalt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06403" y="262052"/>
            <a:ext cx="4828316" cy="942635"/>
          </a:xfrm>
        </p:spPr>
        <p:txBody>
          <a:bodyPr lIns="0" tIns="0" rIns="0" bIns="0" anchor="t" anchorCtr="0">
            <a:noAutofit/>
          </a:bodyPr>
          <a:lstStyle>
            <a:lvl1pPr algn="l">
              <a:defRPr sz="3067">
                <a:solidFill>
                  <a:schemeClr val="tx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006400" y="1617479"/>
            <a:ext cx="4828800" cy="4781428"/>
          </a:xfrm>
        </p:spPr>
        <p:txBody>
          <a:bodyPr>
            <a:noAutofit/>
          </a:bodyPr>
          <a:lstStyle>
            <a:lvl1pPr>
              <a:defRPr sz="2267"/>
            </a:lvl1pPr>
            <a:lvl2pPr marL="357708" indent="-357708">
              <a:spcBef>
                <a:spcPts val="1600"/>
              </a:spcBef>
              <a:defRPr sz="2267"/>
            </a:lvl2pPr>
            <a:lvl3pPr marL="715415" indent="-357708">
              <a:defRPr sz="2267"/>
            </a:lvl3pPr>
            <a:lvl4pPr marL="1073124" indent="-357708">
              <a:defRPr sz="2267"/>
            </a:lvl4pPr>
            <a:lvl5pPr marL="1432948" indent="-359824">
              <a:defRPr sz="2267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Inhaltsplatzhalter 4"/>
          <p:cNvSpPr>
            <a:spLocks noGrp="1"/>
          </p:cNvSpPr>
          <p:nvPr>
            <p:ph sz="quarter" idx="10"/>
          </p:nvPr>
        </p:nvSpPr>
        <p:spPr>
          <a:xfrm>
            <a:off x="7000320" y="261939"/>
            <a:ext cx="4803840" cy="6118967"/>
          </a:xfrm>
        </p:spPr>
        <p:txBody>
          <a:bodyPr>
            <a:noAutofit/>
          </a:bodyPr>
          <a:lstStyle>
            <a:lvl1pPr>
              <a:defRPr sz="2267"/>
            </a:lvl1pPr>
            <a:lvl2pPr marL="357708" indent="-357708">
              <a:defRPr sz="2800"/>
            </a:lvl2pPr>
            <a:lvl3pPr marL="715415" indent="-357708">
              <a:defRPr sz="2800"/>
            </a:lvl3pPr>
            <a:lvl4pPr marL="1073124" indent="-357708">
              <a:defRPr sz="2800"/>
            </a:lvl4pPr>
            <a:lvl5pPr marL="1432948" indent="-359824">
              <a:defRPr sz="2800"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2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11016586" y="6544375"/>
            <a:ext cx="785657" cy="19581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rgbClr val="40322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22825AE-0EA1-4A06-BA3D-E0261676B72E}" type="slidenum">
              <a:rPr lang="de-CH" smtClean="0"/>
              <a:t>‹Nr.›</a:t>
            </a:fld>
            <a:endParaRPr lang="de-CH"/>
          </a:p>
        </p:txBody>
      </p:sp>
      <p:sp>
        <p:nvSpPr>
          <p:cNvPr id="14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2006403" y="6544375"/>
            <a:ext cx="8879548" cy="195819"/>
          </a:xfrm>
          <a:prstGeom prst="rect">
            <a:avLst/>
          </a:prstGeom>
        </p:spPr>
        <p:txBody>
          <a:bodyPr vert="horz" lIns="0" tIns="41468" rIns="0" bIns="41468" rtlCol="0" anchor="ctr"/>
          <a:lstStyle>
            <a:lvl1pPr algn="l">
              <a:defRPr sz="800">
                <a:solidFill>
                  <a:srgbClr val="40322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CH"/>
              <a:t>7. November 2022 I Weiterentwicklung Bahnhof Frick I Ergebniskonferenz </a:t>
            </a:r>
            <a:endParaRPr lang="de-DE"/>
          </a:p>
        </p:txBody>
      </p:sp>
      <p:cxnSp>
        <p:nvCxnSpPr>
          <p:cNvPr id="15" name="Gerade Verbindung 14"/>
          <p:cNvCxnSpPr/>
          <p:nvPr userDrawn="1"/>
        </p:nvCxnSpPr>
        <p:spPr>
          <a:xfrm>
            <a:off x="2006401" y="6476489"/>
            <a:ext cx="9798528" cy="0"/>
          </a:xfrm>
          <a:prstGeom prst="line">
            <a:avLst/>
          </a:prstGeom>
          <a:ln w="19050" cmpd="sng">
            <a:solidFill>
              <a:srgbClr val="57372C"/>
            </a:solidFill>
          </a:ln>
        </p:spPr>
      </p:cxnSp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3880" y="6533368"/>
            <a:ext cx="1094088" cy="212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359780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938463"/>
            <a:ext cx="10515600" cy="752225"/>
          </a:xfrm>
        </p:spPr>
        <p:txBody>
          <a:bodyPr/>
          <a:lstStyle>
            <a:lvl1pPr>
              <a:defRPr b="1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7. November 2022</a:t>
            </a:r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7. November 2022 I Weiterentwicklung Bahnhof Frick I Ergebniskonferenz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AEFC0-45C1-4A4E-AF0E-C6860C14852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6390406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7. November 2022</a:t>
            </a:r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7. November 2022 I Weiterentwicklung Bahnhof Frick I Ergebniskonferenz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AEFC0-45C1-4A4E-AF0E-C6860C14852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9224626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7. November 2022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7. November 2022 I Weiterentwicklung Bahnhof Frick I Ergebniskonferenz 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AEFC0-45C1-4A4E-AF0E-C6860C14852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264711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7. November 2022</a:t>
            </a:r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7. November 2022 I Weiterentwicklung Bahnhof Frick I Ergebniskonferenz 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AEFC0-45C1-4A4E-AF0E-C6860C14852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3294832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7. November 2022</a:t>
            </a:r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7. November 2022 I Weiterentwicklung Bahnhof Frick I Ergebniskonferenz 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AEFC0-45C1-4A4E-AF0E-C6860C14852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5099159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7. November 2022</a:t>
            </a:r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7. November 2022 I Weiterentwicklung Bahnhof Frick I Ergebniskonferenz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AEFC0-45C1-4A4E-AF0E-C6860C14852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0078978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7. November 2022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7. November 2022 I Weiterentwicklung Bahnhof Frick I Ergebniskonferenz 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AEFC0-45C1-4A4E-AF0E-C6860C14852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1099203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7. November 2022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7. November 2022 I Weiterentwicklung Bahnhof Frick I Ergebniskonferenz 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AEFC0-45C1-4A4E-AF0E-C6860C14852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9102691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7. November 2022</a:t>
            </a:r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CH"/>
              <a:t>7. November 2022 I Weiterentwicklung Bahnhof Frick I Ergebniskonferenz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AEFC0-45C1-4A4E-AF0E-C6860C14852C}" type="slidenum">
              <a:rPr lang="de-CH" smtClean="0"/>
              <a:t>‹Nr.›</a:t>
            </a:fld>
            <a:endParaRPr lang="de-CH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298" y="60326"/>
            <a:ext cx="1851429" cy="720000"/>
          </a:xfrm>
          <a:prstGeom prst="rect">
            <a:avLst/>
          </a:prstGeom>
        </p:spPr>
      </p:pic>
      <p:pic>
        <p:nvPicPr>
          <p:cNvPr id="8" name="Bild 2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273" y="72190"/>
            <a:ext cx="1237251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6290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0" r:id="rId12"/>
  </p:sldLayoutIdLst>
  <p:transition/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5903" y="1962524"/>
            <a:ext cx="5040000" cy="2932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700" y="2449000"/>
            <a:ext cx="5040000" cy="1960000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0" y="0"/>
            <a:ext cx="1692442" cy="1034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Rechteck 10"/>
          <p:cNvSpPr/>
          <p:nvPr/>
        </p:nvSpPr>
        <p:spPr>
          <a:xfrm>
            <a:off x="10267005" y="72189"/>
            <a:ext cx="1868847" cy="1034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2C3C2745-8A58-4434-8384-5B6C53D38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7. November 2022 I Weiterentwicklung Bahnhof Frick I Ergebniskonferenz </a:t>
            </a:r>
          </a:p>
        </p:txBody>
      </p:sp>
    </p:spTree>
    <p:extLst>
      <p:ext uri="{BB962C8B-B14F-4D97-AF65-F5344CB8AC3E}">
        <p14:creationId xmlns:p14="http://schemas.microsoft.com/office/powerpoint/2010/main" val="3805535875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D88036-F307-44A7-9FE3-D02B82D21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Empfehlungen vom 7. Mai 2022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84D19BD-67A9-481E-B671-DA09D6EE23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1" indent="0">
              <a:buNone/>
            </a:pPr>
            <a:r>
              <a:rPr lang="de-CH" dirty="0"/>
              <a:t>Den </a:t>
            </a:r>
            <a:r>
              <a:rPr lang="de-CH" dirty="0" err="1"/>
              <a:t>Fricker:innen</a:t>
            </a:r>
            <a:r>
              <a:rPr lang="de-CH" dirty="0"/>
              <a:t> und </a:t>
            </a:r>
            <a:r>
              <a:rPr lang="de-CH" dirty="0" err="1"/>
              <a:t>Gipf-Oberfricker:innen</a:t>
            </a:r>
            <a:r>
              <a:rPr lang="de-CH" dirty="0"/>
              <a:t> sind dieselben Dinge wichtig</a:t>
            </a:r>
          </a:p>
          <a:p>
            <a:pPr lvl="1"/>
            <a:r>
              <a:rPr lang="de-CH" dirty="0"/>
              <a:t>Priorität liegt beim ÖV</a:t>
            </a:r>
          </a:p>
          <a:p>
            <a:pPr lvl="1"/>
            <a:r>
              <a:rPr lang="de-CH" dirty="0"/>
              <a:t>Möglichst wenig Durchgangsverkehr </a:t>
            </a:r>
          </a:p>
          <a:p>
            <a:pPr lvl="1"/>
            <a:r>
              <a:rPr lang="de-CH" dirty="0"/>
              <a:t>Verkehrssicherheit / Zugang für Fuss- und Veloverkehr verbessern</a:t>
            </a:r>
          </a:p>
          <a:p>
            <a:pPr lvl="1"/>
            <a:r>
              <a:rPr lang="de-CH" dirty="0"/>
              <a:t>Der Bahnhof als «Willkommensort» / Visitenkarte </a:t>
            </a:r>
          </a:p>
          <a:p>
            <a:pPr marL="457200" lvl="1" indent="0">
              <a:buNone/>
            </a:pPr>
            <a:endParaRPr lang="de-CH" dirty="0">
              <a:sym typeface="Wingdings" panose="05000000000000000000" pitchFamily="2" charset="2"/>
            </a:endParaRPr>
          </a:p>
          <a:p>
            <a:pPr lvl="1"/>
            <a:r>
              <a:rPr lang="de-CH" dirty="0">
                <a:sym typeface="Wingdings" panose="05000000000000000000" pitchFamily="2" charset="2"/>
              </a:rPr>
              <a:t>Verkehr grossräumig betrachten / Gesamtverkehrskonzept / Umfahrungen</a:t>
            </a:r>
          </a:p>
          <a:p>
            <a:pPr lvl="1"/>
            <a:r>
              <a:rPr lang="de-CH" dirty="0">
                <a:sym typeface="Wingdings" panose="05000000000000000000" pitchFamily="2" charset="2"/>
              </a:rPr>
              <a:t>Ober- und unterirdische Ebenen für die Nutzung und Erschliessung des Bahnhofs mitdenken</a:t>
            </a:r>
          </a:p>
          <a:p>
            <a:pPr marL="457200" lvl="1" indent="0">
              <a:buNone/>
            </a:pPr>
            <a:r>
              <a:rPr lang="de-CH" dirty="0">
                <a:sym typeface="Wingdings" panose="05000000000000000000" pitchFamily="2" charset="2"/>
              </a:rPr>
              <a:t> Erläuterungen dazu durch Metron</a:t>
            </a:r>
            <a:endParaRPr lang="de-CH" i="1" dirty="0">
              <a:sym typeface="Wingdings" panose="05000000000000000000" pitchFamily="2" charset="2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B03DA5F-2D64-4514-BCD5-D94D9CB06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7. November 2022 I Weiterentwicklung Bahnhof Frick I Ergebniskonferenz </a:t>
            </a:r>
          </a:p>
        </p:txBody>
      </p:sp>
    </p:spTree>
    <p:extLst>
      <p:ext uri="{BB962C8B-B14F-4D97-AF65-F5344CB8AC3E}">
        <p14:creationId xmlns:p14="http://schemas.microsoft.com/office/powerpoint/2010/main" val="2051071391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00099A-E74F-4B46-8CDC-E838B4A95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6601" y="234232"/>
            <a:ext cx="9811199" cy="747283"/>
          </a:xfrm>
        </p:spPr>
        <p:txBody>
          <a:bodyPr/>
          <a:lstStyle/>
          <a:p>
            <a:r>
              <a:rPr lang="de-CH"/>
              <a:t>Das Zielbild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80000FE-0DD0-484E-B839-A8516A831150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006403" y="6544375"/>
            <a:ext cx="8879548" cy="195819"/>
          </a:xfrm>
          <a:prstGeom prst="rect">
            <a:avLst/>
          </a:prstGeom>
        </p:spPr>
        <p:txBody>
          <a:bodyPr vert="horz" lIns="0" tIns="41468" rIns="0" bIns="41468" rtlCol="0" anchor="ctr"/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rgbClr val="40322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CH"/>
              <a:t>7. November 2022 I Weiterentwicklung Bahnhof Frick I Ergebniskonferenz </a:t>
            </a:r>
            <a:endParaRPr lang="de-DE"/>
          </a:p>
        </p:txBody>
      </p:sp>
      <p:pic>
        <p:nvPicPr>
          <p:cNvPr id="9" name="Inhaltsplatzhalter 8" descr="Ein Bild, das Karte enthält.&#10;&#10;Automatisch generierte Beschreibung">
            <a:extLst>
              <a:ext uri="{FF2B5EF4-FFF2-40B4-BE49-F238E27FC236}">
                <a16:creationId xmlns:a16="http://schemas.microsoft.com/office/drawing/2014/main" id="{B677CE03-BBA4-4390-8891-27CCD23A54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432" y="1165221"/>
            <a:ext cx="8243004" cy="5195448"/>
          </a:xfrm>
        </p:spPr>
      </p:pic>
    </p:spTree>
    <p:extLst>
      <p:ext uri="{BB962C8B-B14F-4D97-AF65-F5344CB8AC3E}">
        <p14:creationId xmlns:p14="http://schemas.microsoft.com/office/powerpoint/2010/main" val="235240046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00099A-E74F-4B46-8CDC-E838B4A95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6601" y="234232"/>
            <a:ext cx="9811199" cy="747283"/>
          </a:xfrm>
        </p:spPr>
        <p:txBody>
          <a:bodyPr/>
          <a:lstStyle/>
          <a:p>
            <a:r>
              <a:rPr lang="de-CH"/>
              <a:t>Das Zielbild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80000FE-0DD0-484E-B839-A8516A831150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006403" y="6544375"/>
            <a:ext cx="8879548" cy="195819"/>
          </a:xfrm>
          <a:prstGeom prst="rect">
            <a:avLst/>
          </a:prstGeom>
        </p:spPr>
        <p:txBody>
          <a:bodyPr vert="horz" lIns="0" tIns="41468" rIns="0" bIns="41468" rtlCol="0" anchor="ctr"/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rgbClr val="40322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CH"/>
              <a:t>7. November 2022 I Weiterentwicklung Bahnhof Frick I Ergebniskonferenz </a:t>
            </a:r>
            <a:endParaRPr lang="de-DE"/>
          </a:p>
        </p:txBody>
      </p:sp>
      <p:pic>
        <p:nvPicPr>
          <p:cNvPr id="9" name="Inhaltsplatzhalter 8" descr="Ein Bild, das Karte enthält.&#10;&#10;Automatisch generierte Beschreibung">
            <a:extLst>
              <a:ext uri="{FF2B5EF4-FFF2-40B4-BE49-F238E27FC236}">
                <a16:creationId xmlns:a16="http://schemas.microsoft.com/office/drawing/2014/main" id="{B677CE03-BBA4-4390-8891-27CCD23A54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526" y="2614247"/>
            <a:ext cx="2971274" cy="1872752"/>
          </a:xfrm>
        </p:spPr>
      </p:pic>
      <p:pic>
        <p:nvPicPr>
          <p:cNvPr id="6" name="Inhaltsplatzhalter 8" descr="Ein Bild, das Karte enthält.&#10;&#10;Automatisch generierte Beschreibung">
            <a:extLst>
              <a:ext uri="{FF2B5EF4-FFF2-40B4-BE49-F238E27FC236}">
                <a16:creationId xmlns:a16="http://schemas.microsoft.com/office/drawing/2014/main" id="{B7675936-82B6-49CF-9413-B68123FDDF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6" t="21775" r="45192" b="27650"/>
          <a:stretch>
            <a:fillRect/>
          </a:stretch>
        </p:blipFill>
        <p:spPr>
          <a:xfrm>
            <a:off x="1250115" y="1063136"/>
            <a:ext cx="6550101" cy="511726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2994DAFB-65F6-4253-BFC3-AAF33598EB37}"/>
              </a:ext>
            </a:extLst>
          </p:cNvPr>
          <p:cNvSpPr/>
          <p:nvPr/>
        </p:nvSpPr>
        <p:spPr>
          <a:xfrm>
            <a:off x="9157925" y="3145221"/>
            <a:ext cx="1111176" cy="87084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3ACD35F8-BBE0-4B9F-9D14-C47A645AEF30}"/>
              </a:ext>
            </a:extLst>
          </p:cNvPr>
          <p:cNvCxnSpPr/>
          <p:nvPr/>
        </p:nvCxnSpPr>
        <p:spPr>
          <a:xfrm flipH="1" flipV="1">
            <a:off x="7800216" y="1063136"/>
            <a:ext cx="1357709" cy="208208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5434B382-B4DC-4F7A-9843-AA2AF6DFE9BD}"/>
              </a:ext>
            </a:extLst>
          </p:cNvPr>
          <p:cNvCxnSpPr/>
          <p:nvPr/>
        </p:nvCxnSpPr>
        <p:spPr>
          <a:xfrm flipH="1">
            <a:off x="7753150" y="4016065"/>
            <a:ext cx="1404775" cy="2103666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574978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2064FABE-608C-4610-A001-E16E7768ED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416" y="4244054"/>
            <a:ext cx="3569070" cy="204986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F201117-EADE-4157-BF82-98428E419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/>
              <a:t>Gesamtverkehrskonzept – was auf das Zielbild Bahnhof einwirkt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E17F828-4185-46B4-BCC3-73519FC14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45" y="3014839"/>
            <a:ext cx="3569070" cy="35240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CH" sz="2400"/>
              <a:t>Kantonale Ebene: Grossräumiges Verkehrssystem 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93A9E54-ED83-4245-93B3-C5BB67621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7. November 2022 I Weiterentwicklung Bahnhof Frick I Ergebniskonferenz </a:t>
            </a:r>
          </a:p>
        </p:txBody>
      </p:sp>
      <p:pic>
        <p:nvPicPr>
          <p:cNvPr id="5" name="Grafik 4" descr="Ein Bild, das Karte enthält.&#10;&#10;Automatisch generierte Beschreibung">
            <a:extLst>
              <a:ext uri="{FF2B5EF4-FFF2-40B4-BE49-F238E27FC236}">
                <a16:creationId xmlns:a16="http://schemas.microsoft.com/office/drawing/2014/main" id="{9A9292CE-0F03-4A9A-84E7-0E287E6210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689" y="4192636"/>
            <a:ext cx="3332340" cy="210127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CA636D4-058A-44A2-85C6-0D376B2110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2" y="4044764"/>
            <a:ext cx="3183832" cy="2194634"/>
          </a:xfrm>
          <a:prstGeom prst="rect">
            <a:avLst/>
          </a:prstGeom>
        </p:spPr>
      </p:pic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FA7C9C75-AAD2-444F-BD47-5AEBB0853F4C}"/>
              </a:ext>
            </a:extLst>
          </p:cNvPr>
          <p:cNvSpPr txBox="1"/>
          <p:nvPr/>
        </p:nvSpPr>
        <p:spPr>
          <a:xfrm>
            <a:off x="4609893" y="3264680"/>
            <a:ext cx="3569070" cy="3274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2400"/>
              <a:t>Regionale Ebene: (Frick, Gipf-Oberfrick, Eiken…)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C84A156C-B76C-41B4-A520-32C5B0841C87}"/>
              </a:ext>
            </a:extLst>
          </p:cNvPr>
          <p:cNvSpPr txBox="1"/>
          <p:nvPr/>
        </p:nvSpPr>
        <p:spPr>
          <a:xfrm>
            <a:off x="8427324" y="3014839"/>
            <a:ext cx="3569070" cy="1309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2400"/>
              <a:t>Lokale Ebene: Zugänglichkeit und Erschliessung Bahnhof</a:t>
            </a: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319B0CFD-0F25-4F46-B9B5-029840FAC705}"/>
              </a:ext>
            </a:extLst>
          </p:cNvPr>
          <p:cNvSpPr txBox="1"/>
          <p:nvPr/>
        </p:nvSpPr>
        <p:spPr>
          <a:xfrm>
            <a:off x="838200" y="2223646"/>
            <a:ext cx="12098568" cy="4201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CH"/>
              <a:t>Drei Ebenen des Handlungsbedarfs, die sich räumlich überschneiden</a:t>
            </a:r>
          </a:p>
        </p:txBody>
      </p:sp>
    </p:spTree>
    <p:extLst>
      <p:ext uri="{BB962C8B-B14F-4D97-AF65-F5344CB8AC3E}">
        <p14:creationId xmlns:p14="http://schemas.microsoft.com/office/powerpoint/2010/main" val="1741180319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201117-EADE-4157-BF82-98428E419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63"/>
            <a:ext cx="10515600" cy="752225"/>
          </a:xfrm>
        </p:spPr>
        <p:txBody>
          <a:bodyPr>
            <a:normAutofit fontScale="90000"/>
          </a:bodyPr>
          <a:lstStyle/>
          <a:p>
            <a:r>
              <a:rPr lang="de-CH"/>
              <a:t>Gesamtverkehrskonzept – was auf das Zielbild Bahnhofareal einwirkt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E17F828-4185-46B4-BCC3-73519FC14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5867"/>
            <a:ext cx="10800644" cy="4111096"/>
          </a:xfrm>
        </p:spPr>
        <p:txBody>
          <a:bodyPr/>
          <a:lstStyle/>
          <a:p>
            <a:pPr marL="0" indent="0">
              <a:buNone/>
            </a:pPr>
            <a:r>
              <a:rPr lang="de-CH" dirty="0"/>
              <a:t>Kantonale Ebene: Regionale Gesamtverkehrskonzepte</a:t>
            </a:r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r>
              <a:rPr lang="de-CH" dirty="0"/>
              <a:t>Ein kurzer Exkurs von Götz </a:t>
            </a:r>
            <a:r>
              <a:rPr lang="de-CH" dirty="0" err="1"/>
              <a:t>Timcke</a:t>
            </a:r>
            <a:endParaRPr lang="de-CH" dirty="0"/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endParaRPr lang="de-CH" dirty="0">
              <a:solidFill>
                <a:srgbClr val="FF0000"/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93A9E54-ED83-4245-93B3-C5BB67621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7. November 2022 I Weiterentwicklung Bahnhof Frick I Ergebniskonferenz </a:t>
            </a:r>
          </a:p>
        </p:txBody>
      </p:sp>
    </p:spTree>
    <p:extLst>
      <p:ext uri="{BB962C8B-B14F-4D97-AF65-F5344CB8AC3E}">
        <p14:creationId xmlns:p14="http://schemas.microsoft.com/office/powerpoint/2010/main" val="832894050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91526" y="663893"/>
            <a:ext cx="9239309" cy="612000"/>
          </a:xfrm>
        </p:spPr>
        <p:txBody>
          <a:bodyPr>
            <a:normAutofit fontScale="90000"/>
          </a:bodyPr>
          <a:lstStyle/>
          <a:p>
            <a:r>
              <a:rPr lang="de-CH" dirty="0"/>
              <a:t>Kantonale Planung: GVB Hochrhein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97280"/>
            <a:fld id="{7D5615F9-FF83-43FC-8FF3-D35B6D287C06}" type="slidenum">
              <a:rPr lang="de-CH">
                <a:solidFill>
                  <a:prstClr val="black"/>
                </a:solidFill>
                <a:latin typeface="Arial"/>
              </a:rPr>
              <a:pPr defTabSz="1097280"/>
              <a:t>15</a:t>
            </a:fld>
            <a:endParaRPr lang="de-CH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2535" y="1389197"/>
            <a:ext cx="4493299" cy="196688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229" y="1268760"/>
            <a:ext cx="4096291" cy="223550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855" y="3720394"/>
            <a:ext cx="4533979" cy="235601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229" y="3720394"/>
            <a:ext cx="4758953" cy="235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857717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91526" y="663893"/>
            <a:ext cx="9239309" cy="612000"/>
          </a:xfrm>
        </p:spPr>
        <p:txBody>
          <a:bodyPr>
            <a:normAutofit fontScale="90000"/>
          </a:bodyPr>
          <a:lstStyle/>
          <a:p>
            <a:r>
              <a:rPr lang="de-CH" dirty="0"/>
              <a:t>Kantonale Planung: GVB Hochrhein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97280"/>
            <a:fld id="{7D5615F9-FF83-43FC-8FF3-D35B6D287C06}" type="slidenum">
              <a:rPr lang="de-CH">
                <a:solidFill>
                  <a:prstClr val="black"/>
                </a:solidFill>
                <a:latin typeface="Arial"/>
              </a:rPr>
              <a:pPr defTabSz="1097280"/>
              <a:t>16</a:t>
            </a:fld>
            <a:endParaRPr lang="de-CH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526" y="1262671"/>
            <a:ext cx="4206242" cy="216633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00" y="3601819"/>
            <a:ext cx="4234069" cy="2492707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6261135" y="1700808"/>
            <a:ext cx="4234070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7280"/>
            <a:r>
              <a:rPr lang="de-CH" sz="1680" b="1" dirty="0">
                <a:solidFill>
                  <a:srgbClr val="0070C0"/>
                </a:solidFill>
                <a:latin typeface="Arial"/>
              </a:rPr>
              <a:t>Frick (ländliches Zentrum) </a:t>
            </a:r>
            <a:r>
              <a:rPr lang="de-CH" sz="1680" dirty="0">
                <a:solidFill>
                  <a:prstClr val="black"/>
                </a:solidFill>
                <a:latin typeface="Arial"/>
              </a:rPr>
              <a:t>ist im funktionalen </a:t>
            </a:r>
            <a:r>
              <a:rPr lang="de-CH" sz="1680" b="1" dirty="0">
                <a:solidFill>
                  <a:srgbClr val="0070C0"/>
                </a:solidFill>
                <a:latin typeface="Arial"/>
              </a:rPr>
              <a:t>Raum 2</a:t>
            </a:r>
            <a:r>
              <a:rPr lang="de-CH" sz="1680" dirty="0">
                <a:solidFill>
                  <a:prstClr val="black"/>
                </a:solidFill>
                <a:latin typeface="Arial"/>
              </a:rPr>
              <a:t> (mit Bad Säckingen/Stein und Laufenburg)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6268819" y="3947458"/>
            <a:ext cx="4414574" cy="1564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7280">
              <a:spcAft>
                <a:spcPts val="1440"/>
              </a:spcAft>
            </a:pPr>
            <a:r>
              <a:rPr lang="de-CH" sz="1680" b="1" dirty="0">
                <a:solidFill>
                  <a:srgbClr val="0070C0"/>
                </a:solidFill>
                <a:latin typeface="Arial"/>
              </a:rPr>
              <a:t>ab 2023</a:t>
            </a:r>
          </a:p>
          <a:p>
            <a:pPr marL="104776" indent="-104776" defTabSz="1097280">
              <a:buFontTx/>
              <a:buChar char="-"/>
            </a:pPr>
            <a:r>
              <a:rPr lang="de-CH" sz="1680" b="1" dirty="0">
                <a:solidFill>
                  <a:srgbClr val="0070C0"/>
                </a:solidFill>
                <a:latin typeface="Arial"/>
              </a:rPr>
              <a:t>Regionales Gesamtverkehrskonzept</a:t>
            </a:r>
            <a:r>
              <a:rPr lang="de-CH" sz="1680" dirty="0">
                <a:solidFill>
                  <a:srgbClr val="0070C0"/>
                </a:solidFill>
                <a:latin typeface="Arial"/>
              </a:rPr>
              <a:t> im funktionalen Raum 2</a:t>
            </a:r>
          </a:p>
          <a:p>
            <a:pPr marL="104776" indent="-104776" defTabSz="1097280">
              <a:buFontTx/>
              <a:buChar char="-"/>
            </a:pPr>
            <a:r>
              <a:rPr lang="de-CH" sz="1680" b="1" dirty="0">
                <a:solidFill>
                  <a:srgbClr val="0070C0"/>
                </a:solidFill>
                <a:latin typeface="Arial"/>
              </a:rPr>
              <a:t>Überprüfung Richtplan-Eintrag </a:t>
            </a:r>
            <a:r>
              <a:rPr lang="de-CH" sz="1680" dirty="0">
                <a:solidFill>
                  <a:srgbClr val="0070C0"/>
                </a:solidFill>
                <a:latin typeface="Arial"/>
              </a:rPr>
              <a:t>zur Vororientierung Rheinquerung </a:t>
            </a:r>
            <a:r>
              <a:rPr lang="de-CH" sz="1680" b="1" dirty="0">
                <a:solidFill>
                  <a:srgbClr val="0070C0"/>
                </a:solidFill>
                <a:latin typeface="Arial"/>
              </a:rPr>
              <a:t>Sisseln</a:t>
            </a:r>
          </a:p>
        </p:txBody>
      </p:sp>
    </p:spTree>
    <p:extLst>
      <p:ext uri="{BB962C8B-B14F-4D97-AF65-F5344CB8AC3E}">
        <p14:creationId xmlns:p14="http://schemas.microsoft.com/office/powerpoint/2010/main" val="2638926501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201117-EADE-4157-BF82-98428E419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/>
              <a:t>Gesamtverkehrskonzept – was auf das Zielbild Bahnhof einwirkt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E17F828-4185-46B4-BCC3-73519FC14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5945"/>
            <a:ext cx="6048022" cy="4201018"/>
          </a:xfrm>
        </p:spPr>
        <p:txBody>
          <a:bodyPr/>
          <a:lstStyle/>
          <a:p>
            <a:pPr marL="0" indent="0">
              <a:buNone/>
            </a:pPr>
            <a:r>
              <a:rPr lang="de-CH"/>
              <a:t>Regionale Ebene - Gesamtverkehrssystem</a:t>
            </a:r>
          </a:p>
          <a:p>
            <a:r>
              <a:rPr lang="de-CH"/>
              <a:t>Konflikte vorhanden, im kantonalen Vergleich aber gering</a:t>
            </a:r>
          </a:p>
          <a:p>
            <a:r>
              <a:rPr lang="de-CH"/>
              <a:t>Weiterentwicklung teilweise beeinträchtigt, es gibt aber andere Handlungsansätze (z.B. Verlagerung Auto </a:t>
            </a:r>
            <a:r>
              <a:rPr lang="de-CH">
                <a:sym typeface="Wingdings" panose="05000000000000000000" pitchFamily="2" charset="2"/>
              </a:rPr>
              <a:t> ÖV, Fuss und Velo</a:t>
            </a:r>
            <a:r>
              <a:rPr lang="de-CH"/>
              <a:t>)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93A9E54-ED83-4245-93B3-C5BB67621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7. November 2022 I Weiterentwicklung Bahnhof Frick I Ergebniskonferenz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064FABE-608C-4610-A001-E16E7768ED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00" y="2301875"/>
            <a:ext cx="5130800" cy="270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324712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201117-EADE-4157-BF82-98428E419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/>
              <a:t>Gesamtverkehrskonzept – was auf das Zielbild Bahnhof einwirkt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E17F828-4185-46B4-BCC3-73519FC14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86151"/>
            <a:ext cx="6438900" cy="3990811"/>
          </a:xfrm>
        </p:spPr>
        <p:txBody>
          <a:bodyPr/>
          <a:lstStyle/>
          <a:p>
            <a:pPr marL="0" indent="0">
              <a:buNone/>
            </a:pPr>
            <a:r>
              <a:rPr lang="de-CH"/>
              <a:t>Regionale Ebene - Gesamtverkehrssystem</a:t>
            </a:r>
          </a:p>
          <a:p>
            <a:r>
              <a:rPr lang="de-CH"/>
              <a:t>Grosse Umfahrungsprojekte brauchen bzw. haben einen langen Zeithorizont</a:t>
            </a:r>
          </a:p>
          <a:p>
            <a:r>
              <a:rPr lang="de-CH"/>
              <a:t>Hohe Umsetzungsrisiken</a:t>
            </a:r>
          </a:p>
          <a:p>
            <a:r>
              <a:rPr lang="de-CH"/>
              <a:t>Kosten / Nutzen Verhältnis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93A9E54-ED83-4245-93B3-C5BB67621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7. November 2022 I Weiterentwicklung Bahnhof Frick I Ergebniskonferenz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17190EC-100F-4C72-B1F9-180808065E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300" y="2898559"/>
            <a:ext cx="5245100" cy="3413341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8A61C3EC-4D33-46D7-8DA3-4B2DC38320DE}"/>
              </a:ext>
            </a:extLst>
          </p:cNvPr>
          <p:cNvSpPr txBox="1"/>
          <p:nvPr/>
        </p:nvSpPr>
        <p:spPr>
          <a:xfrm>
            <a:off x="10147300" y="6173400"/>
            <a:ext cx="16321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200"/>
              <a:t>Aus KGV Gipf-Oberfrick</a:t>
            </a:r>
          </a:p>
        </p:txBody>
      </p:sp>
    </p:spTree>
    <p:extLst>
      <p:ext uri="{BB962C8B-B14F-4D97-AF65-F5344CB8AC3E}">
        <p14:creationId xmlns:p14="http://schemas.microsoft.com/office/powerpoint/2010/main" val="388209036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201117-EADE-4157-BF82-98428E419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/>
              <a:t>Gesamtverkehrskonzept – was auf das Zielbild Bahnhof einwirkt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E17F828-4185-46B4-BCC3-73519FC14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1047"/>
            <a:ext cx="6007100" cy="409591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CH"/>
              <a:t>Lokale Ebene: </a:t>
            </a:r>
            <a:r>
              <a:rPr lang="de-CH" sz="2800"/>
              <a:t>Lokale Ebene: Zugänglichkeit und Erschliessung Bahnhof</a:t>
            </a:r>
            <a:endParaRPr lang="de-CH"/>
          </a:p>
          <a:p>
            <a:r>
              <a:rPr lang="de-CH"/>
              <a:t>Handlungsbedarf besteht jetzt</a:t>
            </a:r>
          </a:p>
          <a:p>
            <a:r>
              <a:rPr lang="de-CH"/>
              <a:t>Handlungsmöglichkeiten bei Gemeinden vorhanden</a:t>
            </a:r>
          </a:p>
          <a:p>
            <a:r>
              <a:rPr lang="de-CH"/>
              <a:t>Quick Wins durch kurzfristige Massnahmen</a:t>
            </a:r>
          </a:p>
          <a:p>
            <a:r>
              <a:rPr lang="de-CH" b="1"/>
              <a:t>Handlungsfähig bleiben im «Jetzt» ohne die Zukunft zu verbauen</a:t>
            </a:r>
          </a:p>
          <a:p>
            <a:pPr marL="0" indent="0">
              <a:buNone/>
            </a:pPr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93A9E54-ED83-4245-93B3-C5BB67621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7. November 2022 I Weiterentwicklung Bahnhof Frick I Ergebniskonferenz </a:t>
            </a:r>
          </a:p>
        </p:txBody>
      </p:sp>
      <p:pic>
        <p:nvPicPr>
          <p:cNvPr id="8" name="Inhaltsplatzhalter 8" descr="Ein Bild, das Karte enthält.&#10;&#10;Automatisch generierte Beschreibung">
            <a:extLst>
              <a:ext uri="{FF2B5EF4-FFF2-40B4-BE49-F238E27FC236}">
                <a16:creationId xmlns:a16="http://schemas.microsoft.com/office/drawing/2014/main" id="{BBC5C9B9-B12D-463D-B3A0-9B75D24BB4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944" y="2412347"/>
            <a:ext cx="5112512" cy="322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77784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570" y="-1"/>
            <a:ext cx="5476563" cy="6858000"/>
          </a:xfrm>
          <a:prstGeom prst="rect">
            <a:avLst/>
          </a:prstGeom>
        </p:spPr>
      </p:pic>
      <p:sp>
        <p:nvSpPr>
          <p:cNvPr id="5" name="Rectangle 2"/>
          <p:cNvSpPr>
            <a:spLocks noGrp="1" noChangeArrowheads="1"/>
          </p:cNvSpPr>
          <p:nvPr>
            <p:ph sz="half" idx="2"/>
          </p:nvPr>
        </p:nvSpPr>
        <p:spPr>
          <a:xfrm>
            <a:off x="606867" y="866273"/>
            <a:ext cx="922421" cy="5991726"/>
          </a:xfrm>
        </p:spPr>
        <p:txBody>
          <a:bodyPr>
            <a:normAutofit fontScale="92500" lnSpcReduction="10000"/>
          </a:bodyPr>
          <a:lstStyle/>
          <a:p>
            <a:pPr marL="0" indent="0" algn="ctr" eaLnBrk="1" hangingPunct="1">
              <a:spcBef>
                <a:spcPct val="0"/>
              </a:spcBef>
              <a:buNone/>
            </a:pPr>
            <a:r>
              <a:rPr lang="de-DE" altLang="de-DE" sz="3000" b="1">
                <a:latin typeface="Calibri" panose="020F0502020204030204" pitchFamily="34" charset="0"/>
                <a:cs typeface="Arial" panose="020B0604020202020204" pitchFamily="34" charset="0"/>
              </a:rPr>
              <a:t>W</a:t>
            </a: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de-DE" altLang="de-DE" sz="3000" b="1">
                <a:latin typeface="Calibri" panose="020F0502020204030204" pitchFamily="34" charset="0"/>
                <a:cs typeface="Arial" panose="020B0604020202020204" pitchFamily="34" charset="0"/>
              </a:rPr>
              <a:t>E</a:t>
            </a: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de-DE" altLang="de-DE" sz="3000" b="1">
                <a:latin typeface="Calibri" panose="020F0502020204030204" pitchFamily="34" charset="0"/>
                <a:cs typeface="Arial" panose="020B0604020202020204" pitchFamily="34" charset="0"/>
              </a:rPr>
              <a:t>I</a:t>
            </a: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de-DE" altLang="de-DE" sz="3000" b="1">
                <a:latin typeface="Calibri" panose="020F0502020204030204" pitchFamily="34" charset="0"/>
                <a:cs typeface="Arial" panose="020B0604020202020204" pitchFamily="34" charset="0"/>
              </a:rPr>
              <a:t>T</a:t>
            </a: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de-DE" altLang="de-DE" sz="3000" b="1">
                <a:latin typeface="Calibri" panose="020F0502020204030204" pitchFamily="34" charset="0"/>
                <a:cs typeface="Arial" panose="020B0604020202020204" pitchFamily="34" charset="0"/>
              </a:rPr>
              <a:t>E</a:t>
            </a: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de-DE" altLang="de-DE" sz="3000" b="1">
                <a:latin typeface="Calibri" panose="020F0502020204030204" pitchFamily="34" charset="0"/>
                <a:cs typeface="Arial" panose="020B0604020202020204" pitchFamily="34" charset="0"/>
              </a:rPr>
              <a:t>R</a:t>
            </a: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de-DE" altLang="de-DE" sz="3000" b="1">
                <a:latin typeface="Calibri" panose="020F0502020204030204" pitchFamily="34" charset="0"/>
                <a:cs typeface="Arial" panose="020B0604020202020204" pitchFamily="34" charset="0"/>
              </a:rPr>
              <a:t>E</a:t>
            </a: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de-DE" altLang="de-DE" sz="3000" b="1">
                <a:latin typeface="Calibri" panose="020F0502020204030204" pitchFamily="34" charset="0"/>
                <a:cs typeface="Arial" panose="020B0604020202020204" pitchFamily="34" charset="0"/>
              </a:rPr>
              <a:t>N</a:t>
            </a: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de-DE" altLang="de-DE" sz="3000" b="1">
                <a:latin typeface="Calibri" panose="020F0502020204030204" pitchFamily="34" charset="0"/>
                <a:cs typeface="Arial" panose="020B0604020202020204" pitchFamily="34" charset="0"/>
              </a:rPr>
              <a:t>T</a:t>
            </a: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de-DE" altLang="de-DE" sz="3000" b="1">
                <a:latin typeface="Calibri" panose="020F0502020204030204" pitchFamily="34" charset="0"/>
                <a:cs typeface="Arial" panose="020B0604020202020204" pitchFamily="34" charset="0"/>
              </a:rPr>
              <a:t>W</a:t>
            </a: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de-DE" altLang="de-DE" sz="3000" b="1">
                <a:latin typeface="Calibri" panose="020F0502020204030204" pitchFamily="34" charset="0"/>
                <a:cs typeface="Arial" panose="020B0604020202020204" pitchFamily="34" charset="0"/>
              </a:rPr>
              <a:t>I</a:t>
            </a: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de-DE" altLang="de-DE" sz="3000" b="1">
                <a:latin typeface="Calibri" panose="020F0502020204030204" pitchFamily="34" charset="0"/>
                <a:cs typeface="Arial" panose="020B0604020202020204" pitchFamily="34" charset="0"/>
              </a:rPr>
              <a:t>C</a:t>
            </a: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de-DE" altLang="de-DE" sz="3000" b="1">
                <a:latin typeface="Calibri" panose="020F0502020204030204" pitchFamily="34" charset="0"/>
                <a:cs typeface="Arial" panose="020B0604020202020204" pitchFamily="34" charset="0"/>
              </a:rPr>
              <a:t>K</a:t>
            </a: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de-DE" altLang="de-DE" sz="3000" b="1">
                <a:latin typeface="Calibri" panose="020F0502020204030204" pitchFamily="34" charset="0"/>
                <a:cs typeface="Arial" panose="020B0604020202020204" pitchFamily="34" charset="0"/>
              </a:rPr>
              <a:t>L</a:t>
            </a: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de-DE" altLang="de-DE" sz="3000" b="1">
                <a:latin typeface="Calibri" panose="020F0502020204030204" pitchFamily="34" charset="0"/>
                <a:cs typeface="Arial" panose="020B0604020202020204" pitchFamily="34" charset="0"/>
              </a:rPr>
              <a:t>U</a:t>
            </a: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de-DE" altLang="de-DE" sz="3000" b="1">
                <a:latin typeface="Calibri" panose="020F0502020204030204" pitchFamily="34" charset="0"/>
                <a:cs typeface="Arial" panose="020B0604020202020204" pitchFamily="34" charset="0"/>
              </a:rPr>
              <a:t>N</a:t>
            </a: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de-DE" altLang="de-DE" sz="3000" b="1">
                <a:latin typeface="Calibri" panose="020F050202020403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sz="half" idx="2"/>
          </p:nvPr>
        </p:nvSpPr>
        <p:spPr>
          <a:xfrm rot="793980">
            <a:off x="7892664" y="1965192"/>
            <a:ext cx="4681733" cy="1198376"/>
          </a:xfrm>
        </p:spPr>
        <p:txBody>
          <a:bodyPr>
            <a:normAutofit fontScale="85000" lnSpcReduction="20000"/>
          </a:bodyPr>
          <a:lstStyle/>
          <a:p>
            <a:pPr marL="0" indent="0" algn="ctr" eaLnBrk="1" hangingPunct="1">
              <a:buNone/>
            </a:pPr>
            <a:endParaRPr lang="de-DE" altLang="de-DE" sz="3000" b="1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ctr" eaLnBrk="1" hangingPunct="1">
              <a:buNone/>
            </a:pPr>
            <a:r>
              <a:rPr lang="de-DE" altLang="de-DE" sz="3000" b="1">
                <a:latin typeface="Calibri" panose="020F0502020204030204" pitchFamily="34" charset="0"/>
                <a:cs typeface="Arial" panose="020B0604020202020204" pitchFamily="34" charset="0"/>
              </a:rPr>
              <a:t>Herzlich willkommen zur </a:t>
            </a:r>
          </a:p>
          <a:p>
            <a:pPr marL="0" indent="0" algn="ctr" eaLnBrk="1" hangingPunct="1">
              <a:buNone/>
            </a:pPr>
            <a:r>
              <a:rPr lang="de-DE" altLang="de-DE" sz="3000" b="1">
                <a:latin typeface="Calibri" panose="020F0502020204030204" pitchFamily="34" charset="0"/>
                <a:cs typeface="Arial" panose="020B0604020202020204" pitchFamily="34" charset="0"/>
              </a:rPr>
              <a:t>Ergebniskonferenz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sz="half" idx="2"/>
          </p:nvPr>
        </p:nvSpPr>
        <p:spPr>
          <a:xfrm>
            <a:off x="1352682" y="1070810"/>
            <a:ext cx="922421" cy="5582653"/>
          </a:xfrm>
        </p:spPr>
        <p:txBody>
          <a:bodyPr>
            <a:normAutofit/>
          </a:bodyPr>
          <a:lstStyle/>
          <a:p>
            <a:pPr marL="0" indent="0" algn="ctr" eaLnBrk="1" hangingPunct="1">
              <a:spcBef>
                <a:spcPct val="0"/>
              </a:spcBef>
              <a:buNone/>
            </a:pPr>
            <a:r>
              <a:rPr lang="de-DE" altLang="de-DE" sz="3000" b="1">
                <a:latin typeface="Calibri" panose="020F0502020204030204" pitchFamily="34" charset="0"/>
                <a:cs typeface="Arial" panose="020B0604020202020204" pitchFamily="34" charset="0"/>
              </a:rPr>
              <a:t>B</a:t>
            </a: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de-DE" altLang="de-DE" sz="3000" b="1">
                <a:latin typeface="Calibri" panose="020F0502020204030204" pitchFamily="34" charset="0"/>
                <a:cs typeface="Arial" panose="020B0604020202020204" pitchFamily="34" charset="0"/>
              </a:rPr>
              <a:t>A</a:t>
            </a: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de-DE" altLang="de-DE" sz="3000" b="1">
                <a:latin typeface="Calibri" panose="020F0502020204030204" pitchFamily="34" charset="0"/>
                <a:cs typeface="Arial" panose="020B0604020202020204" pitchFamily="34" charset="0"/>
              </a:rPr>
              <a:t>H</a:t>
            </a: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de-DE" altLang="de-DE" sz="3000" b="1">
                <a:latin typeface="Calibri" panose="020F0502020204030204" pitchFamily="34" charset="0"/>
                <a:cs typeface="Arial" panose="020B0604020202020204" pitchFamily="34" charset="0"/>
              </a:rPr>
              <a:t>N</a:t>
            </a: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de-DE" altLang="de-DE" sz="3000" b="1">
                <a:latin typeface="Calibri" panose="020F0502020204030204" pitchFamily="34" charset="0"/>
                <a:cs typeface="Arial" panose="020B0604020202020204" pitchFamily="34" charset="0"/>
              </a:rPr>
              <a:t>H</a:t>
            </a: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de-DE" altLang="de-DE" sz="3000" b="1">
                <a:latin typeface="Calibri" panose="020F0502020204030204" pitchFamily="34" charset="0"/>
                <a:cs typeface="Arial" panose="020B0604020202020204" pitchFamily="34" charset="0"/>
              </a:rPr>
              <a:t>O</a:t>
            </a: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de-DE" altLang="de-DE" sz="3000" b="1">
                <a:latin typeface="Calibri" panose="020F0502020204030204" pitchFamily="34" charset="0"/>
                <a:cs typeface="Arial" panose="020B0604020202020204" pitchFamily="34" charset="0"/>
              </a:rPr>
              <a:t>F</a:t>
            </a:r>
          </a:p>
          <a:p>
            <a:pPr marL="0" indent="0" algn="ctr" eaLnBrk="1" hangingPunct="1">
              <a:spcBef>
                <a:spcPct val="0"/>
              </a:spcBef>
              <a:buNone/>
            </a:pPr>
            <a:endParaRPr lang="de-DE" altLang="de-DE" sz="3000" b="1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de-DE" altLang="de-DE" sz="3000" b="1">
                <a:latin typeface="Calibri" panose="020F0502020204030204" pitchFamily="34" charset="0"/>
                <a:cs typeface="Arial" panose="020B0604020202020204" pitchFamily="34" charset="0"/>
              </a:rPr>
              <a:t>F</a:t>
            </a: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de-DE" altLang="de-DE" sz="3000" b="1">
                <a:latin typeface="Calibri" panose="020F0502020204030204" pitchFamily="34" charset="0"/>
                <a:cs typeface="Arial" panose="020B0604020202020204" pitchFamily="34" charset="0"/>
              </a:rPr>
              <a:t>R</a:t>
            </a: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de-DE" altLang="de-DE" sz="3000" b="1">
                <a:latin typeface="Calibri" panose="020F0502020204030204" pitchFamily="34" charset="0"/>
                <a:cs typeface="Arial" panose="020B0604020202020204" pitchFamily="34" charset="0"/>
              </a:rPr>
              <a:t>I</a:t>
            </a: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de-DE" altLang="de-DE" sz="3000" b="1">
                <a:latin typeface="Calibri" panose="020F0502020204030204" pitchFamily="34" charset="0"/>
                <a:cs typeface="Arial" panose="020B0604020202020204" pitchFamily="34" charset="0"/>
              </a:rPr>
              <a:t>C</a:t>
            </a: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de-DE" altLang="de-DE" sz="3000" b="1">
                <a:latin typeface="Calibri" panose="020F0502020204030204" pitchFamily="34" charset="0"/>
                <a:cs typeface="Arial" panose="020B0604020202020204" pitchFamily="34" charset="0"/>
              </a:rPr>
              <a:t>K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DAE6A630-E33F-4059-AC86-3BCD26EFC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7. November 2022 I Weiterentwicklung Bahnhof Frick I Ergebniskonferenz </a:t>
            </a:r>
          </a:p>
        </p:txBody>
      </p:sp>
    </p:spTree>
    <p:extLst>
      <p:ext uri="{BB962C8B-B14F-4D97-AF65-F5344CB8AC3E}">
        <p14:creationId xmlns:p14="http://schemas.microsoft.com/office/powerpoint/2010/main" val="3472140488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201117-EADE-4157-BF82-98428E419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/>
              <a:t>Ober- und Unterirdische Ebene - «3D»</a:t>
            </a:r>
            <a:br>
              <a:rPr lang="de-CH"/>
            </a:b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E17F828-4185-46B4-BCC3-73519FC14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20400" cy="4351338"/>
          </a:xfrm>
        </p:spPr>
        <p:txBody>
          <a:bodyPr/>
          <a:lstStyle/>
          <a:p>
            <a:pPr marL="0" indent="0">
              <a:buNone/>
            </a:pPr>
            <a:r>
              <a:rPr lang="de-CH"/>
              <a:t>Input Veranstaltung 7.6.22: Ober- und unterirdische Lösungen mitdenken</a:t>
            </a:r>
          </a:p>
          <a:p>
            <a:r>
              <a:rPr lang="de-CH"/>
              <a:t>Z.B. Bushof unterirdisch (Beispiel Baden)</a:t>
            </a:r>
          </a:p>
          <a:p>
            <a:r>
              <a:rPr lang="de-CH"/>
              <a:t>oder Parkierung / Durchfahrt Bahnhof unterirdisch </a:t>
            </a:r>
          </a:p>
          <a:p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93A9E54-ED83-4245-93B3-C5BB67621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7. November 2022 I Weiterentwicklung Bahnhof Frick I Ergebniskonferenz </a:t>
            </a:r>
          </a:p>
        </p:txBody>
      </p:sp>
      <p:pic>
        <p:nvPicPr>
          <p:cNvPr id="6" name="Grafik 5" descr="Ein Bild, das Text, U-Bahn enthält.&#10;&#10;Automatisch generierte Beschreibung">
            <a:extLst>
              <a:ext uri="{FF2B5EF4-FFF2-40B4-BE49-F238E27FC236}">
                <a16:creationId xmlns:a16="http://schemas.microsoft.com/office/drawing/2014/main" id="{EEFE092A-4FE7-4B06-B4F8-93023DC599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491813"/>
            <a:ext cx="5981700" cy="277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875374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201117-EADE-4157-BF82-98428E419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/>
              <a:t>Ober- und Unterirdische Ebene - «3D»</a:t>
            </a:r>
            <a:br>
              <a:rPr lang="de-CH"/>
            </a:b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E17F828-4185-46B4-BCC3-73519FC14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06024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CH"/>
              <a:t>Portale / Zufahrten Dammstrasse und Bahnhofstrasse</a:t>
            </a:r>
          </a:p>
          <a:p>
            <a:pPr lvl="1"/>
            <a:r>
              <a:rPr lang="de-CH"/>
              <a:t>Wenig Platz</a:t>
            </a:r>
          </a:p>
          <a:p>
            <a:pPr lvl="1"/>
            <a:r>
              <a:rPr lang="de-CH"/>
              <a:t>Städtebaulich schwierig zu integrieren</a:t>
            </a:r>
          </a:p>
          <a:p>
            <a:pPr lvl="1"/>
            <a:r>
              <a:rPr lang="de-CH"/>
              <a:t>Thema Zunahme Autoverkehr (bei unterirdischer Durchfahrt)</a:t>
            </a:r>
          </a:p>
          <a:p>
            <a:pPr marL="0" indent="0">
              <a:buNone/>
            </a:pPr>
            <a:r>
              <a:rPr lang="de-CH"/>
              <a:t>Hohe Kosten</a:t>
            </a:r>
          </a:p>
          <a:p>
            <a:pPr lvl="1"/>
            <a:r>
              <a:rPr lang="de-CH"/>
              <a:t>Dürften ein Vielfaches der heute geplanten Massnahmen betragen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93A9E54-ED83-4245-93B3-C5BB67621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7. November 2022 I Weiterentwicklung Bahnhof Frick I Ergebniskonferenz </a:t>
            </a:r>
          </a:p>
        </p:txBody>
      </p:sp>
      <p:pic>
        <p:nvPicPr>
          <p:cNvPr id="6" name="Grafik 5" descr="Ein Bild, das Text, Straße, Weg, Autobahn enthält.&#10;&#10;Automatisch generierte Beschreibung">
            <a:extLst>
              <a:ext uri="{FF2B5EF4-FFF2-40B4-BE49-F238E27FC236}">
                <a16:creationId xmlns:a16="http://schemas.microsoft.com/office/drawing/2014/main" id="{98967F05-DCE3-4596-B071-039F6F19ED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556" y="2247900"/>
            <a:ext cx="5593644" cy="3146425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2115A940-24AA-4445-A459-66FAC81EB98F}"/>
              </a:ext>
            </a:extLst>
          </p:cNvPr>
          <p:cNvSpPr txBox="1"/>
          <p:nvPr/>
        </p:nvSpPr>
        <p:spPr>
          <a:xfrm>
            <a:off x="9480387" y="5459839"/>
            <a:ext cx="25024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200"/>
              <a:t>Visualisierung Ostumfahrung Zurzach</a:t>
            </a:r>
          </a:p>
        </p:txBody>
      </p:sp>
    </p:spTree>
    <p:extLst>
      <p:ext uri="{BB962C8B-B14F-4D97-AF65-F5344CB8AC3E}">
        <p14:creationId xmlns:p14="http://schemas.microsoft.com/office/powerpoint/2010/main" val="461718218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">
            <a:extLst>
              <a:ext uri="{FF2B5EF4-FFF2-40B4-BE49-F238E27FC236}">
                <a16:creationId xmlns:a16="http://schemas.microsoft.com/office/drawing/2014/main" id="{1FF11D51-E5A8-4F6F-A377-F22F1F792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Überarbeitung Ziele und Zielbild</a:t>
            </a:r>
          </a:p>
        </p:txBody>
      </p:sp>
      <p:sp>
        <p:nvSpPr>
          <p:cNvPr id="21" name="Inhaltsplatzhalter 20">
            <a:extLst>
              <a:ext uri="{FF2B5EF4-FFF2-40B4-BE49-F238E27FC236}">
                <a16:creationId xmlns:a16="http://schemas.microsoft.com/office/drawing/2014/main" id="{A06BC460-71C0-45F7-B0FA-8311AFC1A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8364" y="2425147"/>
            <a:ext cx="4555435" cy="3751815"/>
          </a:xfrm>
        </p:spPr>
        <p:txBody>
          <a:bodyPr/>
          <a:lstStyle/>
          <a:p>
            <a:r>
              <a:rPr lang="de-CH" sz="2400"/>
              <a:t>Grafische Optimierungen</a:t>
            </a:r>
          </a:p>
          <a:p>
            <a:r>
              <a:rPr lang="de-CH" sz="2400"/>
              <a:t>Fokus auf Bahnhof und dessen Zugänge</a:t>
            </a:r>
          </a:p>
          <a:p>
            <a:r>
              <a:rPr lang="de-CH" sz="2400"/>
              <a:t>Erschliessung für MIV, ÖV, Fuss- und Velo differenziert aufgezeigt</a:t>
            </a:r>
          </a:p>
          <a:p>
            <a:r>
              <a:rPr lang="de-CH" sz="2400"/>
              <a:t>Kurze Legende</a:t>
            </a:r>
          </a:p>
          <a:p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238E8CD-6968-470E-B751-588D591FB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7. November 2022 I Weiterentwicklung Bahnhof Frick I Ergebniskonferenz </a:t>
            </a:r>
            <a:endParaRPr lang="de-DE"/>
          </a:p>
        </p:txBody>
      </p:sp>
      <p:pic>
        <p:nvPicPr>
          <p:cNvPr id="8" name="Inhaltsplatzhalter 8" descr="Ein Bild, das Karte enthält.&#10;&#10;Automatisch generierte Beschreibung">
            <a:extLst>
              <a:ext uri="{FF2B5EF4-FFF2-40B4-BE49-F238E27FC236}">
                <a16:creationId xmlns:a16="http://schemas.microsoft.com/office/drawing/2014/main" id="{98613088-5DF6-43A0-8E24-662B9E4AEB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74" y="2007792"/>
            <a:ext cx="5682532" cy="358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863567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4000"/>
              <a:t>5 Thesen zum Handlungsbedarf</a:t>
            </a:r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04792" indent="-304792">
              <a:buFontTx/>
              <a:buAutoNum type="arabicPeriod"/>
            </a:pPr>
            <a:r>
              <a:rPr lang="de-CH" sz="1600" b="1" dirty="0"/>
              <a:t>Hier trifft sich das obere Fricktal.</a:t>
            </a:r>
            <a:br>
              <a:rPr lang="de-CH" sz="1600" dirty="0"/>
            </a:br>
            <a:r>
              <a:rPr lang="de-CH" sz="1600" dirty="0"/>
              <a:t>Der Bahnhof stärkt als zentrales Scharnier die Wirtschafts- und Wohnregion oberes Fricktal und den regionalen Schulstandort Frick. </a:t>
            </a:r>
            <a:r>
              <a:rPr lang="de-CH" sz="1600" dirty="0">
                <a:solidFill>
                  <a:srgbClr val="FF0000"/>
                </a:solidFill>
              </a:rPr>
              <a:t>Er muss daher laufend weiterentwickelt werden.</a:t>
            </a:r>
          </a:p>
          <a:p>
            <a:pPr marL="304792" indent="-304792">
              <a:buAutoNum type="arabicPeriod"/>
            </a:pPr>
            <a:r>
              <a:rPr lang="de-CH" sz="1600" b="1" dirty="0"/>
              <a:t>Der Bahnhof als multimodale Drehscheibe für Alle</a:t>
            </a:r>
            <a:br>
              <a:rPr lang="de-CH" sz="1600" b="1" dirty="0"/>
            </a:br>
            <a:r>
              <a:rPr lang="de-CH" sz="1600" dirty="0"/>
              <a:t>Das</a:t>
            </a:r>
            <a:r>
              <a:rPr lang="de-CH" sz="1600" b="1" dirty="0"/>
              <a:t> </a:t>
            </a:r>
            <a:r>
              <a:rPr lang="de-CH" sz="1600" dirty="0"/>
              <a:t>Potenzial ist heute noch (zu) wenig genutzt. Handlungsbedarf besteht in der Nutzungsdichte, der Aufenthaltsqualität, den Umsteigebeziehungen, der Frequenzen und Verbindungen und der Erreichbarkeit für den Fuss- und Veloverkehr.</a:t>
            </a:r>
          </a:p>
          <a:p>
            <a:pPr marL="304792" indent="-304792">
              <a:buAutoNum type="arabicPeriod"/>
            </a:pPr>
            <a:r>
              <a:rPr lang="de-CH" sz="1600" b="1" dirty="0"/>
              <a:t>Neue Flächenbedürfnisse, knappe Ressource Platz</a:t>
            </a:r>
            <a:br>
              <a:rPr lang="de-CH" sz="1600" b="1" dirty="0"/>
            </a:br>
            <a:r>
              <a:rPr lang="de-CH" sz="1600" dirty="0"/>
              <a:t>Neue Flächenbedürfnisse konkurrenzieren teilweise bestehende Nutzungen (Bsp. zeitgemässer Busterminal).</a:t>
            </a:r>
            <a:endParaRPr lang="de-CH" sz="1600" b="1" dirty="0"/>
          </a:p>
          <a:p>
            <a:pPr marL="304792" indent="-304792">
              <a:buAutoNum type="arabicPeriod"/>
            </a:pPr>
            <a:r>
              <a:rPr lang="de-CH" sz="1600" b="1" dirty="0"/>
              <a:t>Ein neues, lebendiges Quartier: der Wohnschwerpunkt in Bahnhofsnähe</a:t>
            </a:r>
            <a:br>
              <a:rPr lang="de-CH" sz="1600" b="1" dirty="0"/>
            </a:br>
            <a:r>
              <a:rPr lang="de-CH" sz="1600" dirty="0"/>
              <a:t>Unbebaute bzw. heute noch industriell genutzte Areale haben grosses Entwicklungspotenzial. </a:t>
            </a:r>
            <a:br>
              <a:rPr lang="de-CH" sz="1600" dirty="0"/>
            </a:br>
            <a:r>
              <a:rPr lang="de-CH" sz="1600" dirty="0"/>
              <a:t>Sie könnten über eine neue Strasse westlich der Bahngeleise erschlossen werden. </a:t>
            </a:r>
            <a:br>
              <a:rPr lang="de-CH" sz="1600" dirty="0"/>
            </a:br>
            <a:r>
              <a:rPr lang="de-CH" sz="1600" dirty="0"/>
              <a:t>Grundsatz: Beide Gemeinden engagieren sich – beide Gemeinden profitieren.</a:t>
            </a:r>
          </a:p>
          <a:p>
            <a:pPr marL="304792" indent="-304792">
              <a:buAutoNum type="arabicPeriod"/>
            </a:pPr>
            <a:r>
              <a:rPr lang="de-CH" sz="1600" b="1" dirty="0"/>
              <a:t>Strassennetz mit neuen Netzelementen</a:t>
            </a:r>
            <a:br>
              <a:rPr lang="de-CH" sz="1600" dirty="0"/>
            </a:br>
            <a:r>
              <a:rPr lang="de-CH" sz="1600" dirty="0"/>
              <a:t>Zu verbessern ist einerseits die Erschliessung des Bahnhofs sowie der umliegenden Quartiere. Andererseits sollen kritische Abschnitte des bestehenden Verkehrsnetzes entlastet werden.</a:t>
            </a:r>
          </a:p>
          <a:p>
            <a:pPr marL="243411" indent="-243411"/>
            <a:endParaRPr lang="de-CH" sz="1600" i="1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107F881-34B0-4EA8-B3D8-FF8111963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7. November 2022 I Weiterentwicklung Bahnhof Frick I Ergebniskonferenz </a:t>
            </a:r>
          </a:p>
        </p:txBody>
      </p:sp>
    </p:spTree>
    <p:extLst>
      <p:ext uri="{BB962C8B-B14F-4D97-AF65-F5344CB8AC3E}">
        <p14:creationId xmlns:p14="http://schemas.microsoft.com/office/powerpoint/2010/main" val="1812557626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838200" y="1190474"/>
            <a:ext cx="10515600" cy="629423"/>
          </a:xfrm>
        </p:spPr>
        <p:txBody>
          <a:bodyPr>
            <a:normAutofit fontScale="90000"/>
          </a:bodyPr>
          <a:lstStyle/>
          <a:p>
            <a:r>
              <a:rPr lang="de-CH"/>
              <a:t>5 </a:t>
            </a:r>
            <a:r>
              <a:rPr lang="de-CH">
                <a:solidFill>
                  <a:srgbClr val="FF0000"/>
                </a:solidFill>
              </a:rPr>
              <a:t>Ziele</a:t>
            </a:r>
            <a:r>
              <a:rPr lang="de-CH"/>
              <a:t> zu Städtebau und Nutzung</a:t>
            </a:r>
            <a:br>
              <a:rPr lang="de-CH" sz="3200"/>
            </a:br>
            <a:endParaRPr lang="de-CH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38200" y="1958008"/>
            <a:ext cx="10966728" cy="4440899"/>
          </a:xfrm>
        </p:spPr>
        <p:txBody>
          <a:bodyPr/>
          <a:lstStyle/>
          <a:p>
            <a:pPr marL="304792" indent="-304792">
              <a:buFontTx/>
              <a:buAutoNum type="arabicPeriod"/>
            </a:pPr>
            <a:r>
              <a:rPr lang="de-CH" sz="1600" b="1"/>
              <a:t>Der Bahnhof ist die Visitenkarte der Region oberes Fricktal.</a:t>
            </a:r>
            <a:br>
              <a:rPr lang="de-CH" sz="1600" b="1"/>
            </a:br>
            <a:r>
              <a:rPr lang="de-CH" sz="1600"/>
              <a:t>Er bildet für Passagiere des ÖV die primäre Ankunftsadresse in der Region und ist somit ein wichtiges Element für die Wohn- und Wirtschaftsregion sowie regionaler Schulstandort. Ausserdem ist er der zentrale Ankunftsort für Tourismus und Freizeitnutzungen (Jurapark).</a:t>
            </a:r>
          </a:p>
          <a:p>
            <a:pPr marL="304792" indent="-304792">
              <a:buFontTx/>
              <a:buAutoNum type="arabicPeriod"/>
            </a:pPr>
            <a:r>
              <a:rPr lang="de-CH" sz="1600" b="1"/>
              <a:t>Am und um den Bahnhof Frick entsteht ein neuer Siedlungsschwerpunkt.</a:t>
            </a:r>
            <a:br>
              <a:rPr lang="de-CH" sz="1600" b="1"/>
            </a:br>
            <a:r>
              <a:rPr lang="de-CH" sz="1600"/>
              <a:t>Das neue, lebendige Bahnhofquartier überzeugt  durch eine hohe städtebauliche Qualität, attraktive Freiräume und eine hochwertige Siedlungsentwicklung nach innen.</a:t>
            </a:r>
          </a:p>
          <a:p>
            <a:pPr marL="304792" indent="-304792">
              <a:buFontTx/>
              <a:buAutoNum type="arabicPeriod"/>
            </a:pPr>
            <a:r>
              <a:rPr lang="de-CH" sz="1600" b="1"/>
              <a:t>Wir stärken die Identität und das Image der Gemeinden.</a:t>
            </a:r>
            <a:br>
              <a:rPr lang="de-CH" sz="1600" b="1"/>
            </a:br>
            <a:r>
              <a:rPr lang="de-CH" sz="1600"/>
              <a:t>Die Entwicklung belebt das Gebiet rund um den Bahnhof und gibt Impulse für Gewerbe- und Dienstleistungsbetriebe. Die bestehenden Nutzungen werden weiterentwickelt und ergänzt.</a:t>
            </a:r>
            <a:endParaRPr lang="de-CH" sz="1600" b="1"/>
          </a:p>
          <a:p>
            <a:pPr marL="304792" indent="-304792">
              <a:buFontTx/>
              <a:buAutoNum type="arabicPeriod"/>
            </a:pPr>
            <a:r>
              <a:rPr lang="de-CH" sz="1600" b="1"/>
              <a:t>Siedlungsentwicklung und Nutzungsverteilung reagieren auf die Gegebenheiten. </a:t>
            </a:r>
            <a:br>
              <a:rPr lang="de-CH" sz="1600"/>
            </a:br>
            <a:r>
              <a:rPr lang="de-CH" sz="1600"/>
              <a:t>Gewerbe und Dienstleistungen entlang der Geleise, Wohnen an ruhigeren Lagen. Der Siedlungsschwerpunkt ergänzt die bestehenden publikumsorientierten und gewerblichen Zentren durch Dienstleistungen </a:t>
            </a:r>
            <a:r>
              <a:rPr lang="de-CH" sz="1600" strike="sngStrike">
                <a:solidFill>
                  <a:srgbClr val="FF0000"/>
                </a:solidFill>
                <a:highlight>
                  <a:srgbClr val="FFFF00"/>
                </a:highlight>
              </a:rPr>
              <a:t>für Pendlerinnen und Pendler</a:t>
            </a:r>
            <a:r>
              <a:rPr lang="de-CH" sz="1600"/>
              <a:t>.  </a:t>
            </a:r>
          </a:p>
          <a:p>
            <a:pPr marL="304792" indent="-304792">
              <a:buAutoNum type="arabicPeriod"/>
            </a:pPr>
            <a:r>
              <a:rPr lang="de-CH" sz="1600" b="1"/>
              <a:t>Die Verbindungen vom Bahnhof zu den Zentren werden attraktiver.</a:t>
            </a:r>
            <a:br>
              <a:rPr lang="de-CH" sz="1600"/>
            </a:br>
            <a:r>
              <a:rPr lang="de-CH" sz="1600"/>
              <a:t>Die Achsen in die Zentren werden </a:t>
            </a:r>
            <a:r>
              <a:rPr lang="de-CH" sz="1600" strike="sngStrike">
                <a:solidFill>
                  <a:srgbClr val="FF0000"/>
                </a:solidFill>
                <a:highlight>
                  <a:srgbClr val="FFFF00"/>
                </a:highlight>
              </a:rPr>
              <a:t>zugunsten aller Verkehrsteilnehmenden </a:t>
            </a:r>
            <a:r>
              <a:rPr lang="de-CH" sz="1600"/>
              <a:t>gestalterisch aufgewertet und die </a:t>
            </a:r>
            <a:r>
              <a:rPr lang="de-CH" sz="1600">
                <a:solidFill>
                  <a:srgbClr val="FF0000"/>
                </a:solidFill>
              </a:rPr>
              <a:t>Verkehrssicherheit</a:t>
            </a:r>
            <a:r>
              <a:rPr lang="de-CH" sz="1600"/>
              <a:t> </a:t>
            </a:r>
            <a:r>
              <a:rPr lang="de-CH" sz="1600">
                <a:solidFill>
                  <a:srgbClr val="FF0000"/>
                </a:solidFill>
              </a:rPr>
              <a:t>für den Fuss- und Veloverkehr </a:t>
            </a:r>
            <a:r>
              <a:rPr lang="de-CH" sz="1600"/>
              <a:t>verbessert.</a:t>
            </a:r>
          </a:p>
          <a:p>
            <a:pPr marL="304792" indent="-304792">
              <a:buAutoNum type="arabicPeriod"/>
            </a:pPr>
            <a:endParaRPr lang="de-CH" sz="1600"/>
          </a:p>
          <a:p>
            <a:pPr marL="243411" indent="-243411"/>
            <a:endParaRPr lang="de-CH" sz="1600" i="1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7919E8D-8C01-4555-9867-6BBC0D066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7. November 2022 I Weiterentwicklung Bahnhof Frick I Ergebniskonferenz </a:t>
            </a:r>
          </a:p>
        </p:txBody>
      </p:sp>
    </p:spTree>
    <p:extLst>
      <p:ext uri="{BB962C8B-B14F-4D97-AF65-F5344CB8AC3E}">
        <p14:creationId xmlns:p14="http://schemas.microsoft.com/office/powerpoint/2010/main" val="2047953095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/>
              <a:t>5 </a:t>
            </a:r>
            <a:r>
              <a:rPr lang="de-CH">
                <a:solidFill>
                  <a:srgbClr val="FF0000"/>
                </a:solidFill>
              </a:rPr>
              <a:t>Ziele</a:t>
            </a:r>
            <a:r>
              <a:rPr lang="de-CH"/>
              <a:t> zu Mobilität und Verkehr</a:t>
            </a:r>
            <a:br>
              <a:rPr lang="de-CH" sz="3200"/>
            </a:br>
            <a:endParaRPr lang="de-CH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38200" y="1690688"/>
            <a:ext cx="10973411" cy="4708221"/>
          </a:xfrm>
        </p:spPr>
        <p:txBody>
          <a:bodyPr/>
          <a:lstStyle/>
          <a:p>
            <a:pPr marL="304792" indent="-304792">
              <a:buAutoNum type="arabicPeriod"/>
            </a:pPr>
            <a:r>
              <a:rPr lang="de-CH" sz="1600" b="1" dirty="0"/>
              <a:t>Wir fördern eine nachhaltige Mobilität. </a:t>
            </a:r>
            <a:br>
              <a:rPr lang="de-CH" sz="1600" b="1" dirty="0"/>
            </a:br>
            <a:r>
              <a:rPr lang="de-CH" sz="1600" dirty="0"/>
              <a:t>Wir unterstützen unsere Einwohnerinnen und Einwohner sowie die Arbeitnehmenden, ihre Wege ressourcenschonend zurückzulegen:  zu Fuss, mit Velo oder ÖV. Der Bahnhof Frick als multimodale Drehscheibe leistet dazu einen wichtigen Beitrag.</a:t>
            </a:r>
          </a:p>
          <a:p>
            <a:pPr marL="304792" indent="-304792">
              <a:buFontTx/>
              <a:buAutoNum type="arabicPeriod"/>
            </a:pPr>
            <a:r>
              <a:rPr lang="de-CH" sz="1600" b="1" dirty="0"/>
              <a:t>Der öffentliche Verkehr ist das Kernstück  des Bahnhofs.</a:t>
            </a:r>
            <a:br>
              <a:rPr lang="de-CH" sz="1600" dirty="0"/>
            </a:br>
            <a:r>
              <a:rPr lang="de-CH" sz="1600" dirty="0">
                <a:solidFill>
                  <a:srgbClr val="FF0000"/>
                </a:solidFill>
                <a:sym typeface="Wingdings" panose="05000000000000000000" pitchFamily="2" charset="2"/>
              </a:rPr>
              <a:t>Wichtig sind bequeme Umsteigewege</a:t>
            </a:r>
            <a:r>
              <a:rPr lang="de-CH" sz="1600" dirty="0">
                <a:sym typeface="Wingdings" panose="05000000000000000000" pitchFamily="2" charset="2"/>
              </a:rPr>
              <a:t>, die behinderungsfreie Zufahrt der Busse, ein zeitgemässer und attraktiver Bushof sowie die gute Zugänglichkeit der Perrons </a:t>
            </a:r>
            <a:r>
              <a:rPr lang="de-CH" sz="1600" strike="sngStrike" dirty="0">
                <a:solidFill>
                  <a:srgbClr val="FF000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und kurze Umsteigewege</a:t>
            </a:r>
            <a:r>
              <a:rPr lang="de-CH" sz="1600" dirty="0">
                <a:sym typeface="Wingdings" panose="05000000000000000000" pitchFamily="2" charset="2"/>
              </a:rPr>
              <a:t>.</a:t>
            </a:r>
            <a:endParaRPr lang="de-CH" sz="1600" dirty="0"/>
          </a:p>
          <a:p>
            <a:pPr marL="304792" indent="-304792">
              <a:buAutoNum type="arabicPeriod"/>
            </a:pPr>
            <a:r>
              <a:rPr lang="de-CH" sz="1600" b="1" dirty="0"/>
              <a:t>Der Bahnhof Frick ist zu Fuss und mit dem Velo gut erreichbar. </a:t>
            </a:r>
            <a:br>
              <a:rPr lang="de-CH" sz="1600" b="1" dirty="0"/>
            </a:br>
            <a:r>
              <a:rPr lang="de-CH" sz="1600" dirty="0">
                <a:sym typeface="Wingdings" panose="05000000000000000000" pitchFamily="2" charset="2"/>
              </a:rPr>
              <a:t>Dazu gehört die beidseitige </a:t>
            </a:r>
            <a:r>
              <a:rPr lang="de-CH" sz="1600" strike="sngStrike" dirty="0">
                <a:solidFill>
                  <a:srgbClr val="FF000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sichere und komfortable </a:t>
            </a:r>
            <a:r>
              <a:rPr lang="de-CH" sz="1600" dirty="0">
                <a:sym typeface="Wingdings" panose="05000000000000000000" pitchFamily="2" charset="2"/>
              </a:rPr>
              <a:t>Erschliessung für den Fuss- und Veloverkehr und ein attraktives Angebot an Veloabstellplätzen. </a:t>
            </a:r>
            <a:r>
              <a:rPr lang="de-CH" sz="1600" dirty="0">
                <a:solidFill>
                  <a:srgbClr val="FF0000"/>
                </a:solidFill>
                <a:sym typeface="Wingdings" panose="05000000000000000000" pitchFamily="2" charset="2"/>
              </a:rPr>
              <a:t>Die Wege für den Fuss- und Veloverkehr sind sicher und komfortabel.</a:t>
            </a:r>
          </a:p>
          <a:p>
            <a:pPr marL="304792" indent="-304792">
              <a:buAutoNum type="arabicPeriod"/>
            </a:pPr>
            <a:r>
              <a:rPr lang="de-CH" sz="1600" b="1" dirty="0"/>
              <a:t>Die Erreichbarkeit des Bahnhofs für den Autoverkehr ist gewährleistet.</a:t>
            </a:r>
            <a:br>
              <a:rPr lang="de-CH" sz="1600" b="1" dirty="0"/>
            </a:br>
            <a:r>
              <a:rPr lang="de-CH" sz="1600" dirty="0">
                <a:sym typeface="Wingdings" panose="05000000000000000000" pitchFamily="2" charset="2"/>
              </a:rPr>
              <a:t>Der</a:t>
            </a:r>
            <a:r>
              <a:rPr lang="de-CH" sz="1600" b="1" dirty="0">
                <a:sym typeface="Wingdings" panose="05000000000000000000" pitchFamily="2" charset="2"/>
              </a:rPr>
              <a:t> </a:t>
            </a:r>
            <a:r>
              <a:rPr lang="de-CH" sz="1600" dirty="0">
                <a:sym typeface="Wingdings" panose="05000000000000000000" pitchFamily="2" charset="2"/>
              </a:rPr>
              <a:t>Betrieb und die Gestaltung der Strassen erfolgt unter Berücksichtigung aller Verkehrsteilnehmenden. Es besteht ein verträgliches Angebot an Parkplätzen für die verschiedene Bedürfnisse.</a:t>
            </a:r>
            <a:endParaRPr lang="de-CH" sz="1600" dirty="0"/>
          </a:p>
          <a:p>
            <a:pPr marL="304792" indent="-304792">
              <a:buAutoNum type="arabicPeriod"/>
            </a:pPr>
            <a:r>
              <a:rPr lang="de-CH" sz="1600" b="1" dirty="0"/>
              <a:t>Die Entwicklung der Verkehrsinfrastruktur dient der Erschliessung des Bahnhofs und der Entlastung des bestehenden Verkehrsnetzes. </a:t>
            </a:r>
            <a:br>
              <a:rPr lang="de-CH" sz="1600" b="1" dirty="0"/>
            </a:br>
            <a:r>
              <a:rPr lang="de-CH" sz="1600" dirty="0"/>
              <a:t>Das umliegende Strassennetz dient prioritär der Erschliessung des Bahnhofs und der umliegenden Nutzungen. </a:t>
            </a:r>
            <a:r>
              <a:rPr lang="de-CH" sz="1600" dirty="0">
                <a:solidFill>
                  <a:srgbClr val="FF0000"/>
                </a:solidFill>
              </a:rPr>
              <a:t>Neue Verkehrsinfrastrukturen für die Entlastung der bestehenden Infrastrukturen werden regional betrachtet und abhängig vom Problemdruck weiterentwickelt. </a:t>
            </a:r>
            <a:endParaRPr lang="de-CH" sz="1600" i="1" dirty="0">
              <a:solidFill>
                <a:srgbClr val="FF0000"/>
              </a:solidFill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893D35C-9599-4F69-BF48-8842B17B9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7. November 2022 I Weiterentwicklung Bahnhof Frick I Ergebniskonferenz </a:t>
            </a:r>
          </a:p>
        </p:txBody>
      </p:sp>
    </p:spTree>
    <p:extLst>
      <p:ext uri="{BB962C8B-B14F-4D97-AF65-F5344CB8AC3E}">
        <p14:creationId xmlns:p14="http://schemas.microsoft.com/office/powerpoint/2010/main" val="4232523616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E047B9-C451-4C7D-B9E9-4596D8895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/>
              <a:t>Der Weg zum Ziel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2F51B59-14ED-44C3-9258-3FE0BB9920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/>
              <a:t>Grobevaluierung laufender Projekte (KGVs, Masterplan, weitere)</a:t>
            </a:r>
          </a:p>
          <a:p>
            <a:r>
              <a:rPr lang="de-CH"/>
              <a:t>Inwiefern tragen die Projekte zur Zielerreichung bei?</a:t>
            </a:r>
          </a:p>
          <a:p>
            <a:r>
              <a:rPr lang="de-CH"/>
              <a:t>Wo gibt es Aufpassfelder?</a:t>
            </a:r>
          </a:p>
          <a:p>
            <a:endParaRPr lang="de-CH"/>
          </a:p>
          <a:p>
            <a:pPr marL="0" indent="0">
              <a:buNone/>
            </a:pPr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6040111-B78E-478C-9579-44C66BC2C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7. November 2022 I Weiterentwicklung Bahnhof Frick I Ergebniskonferenz 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125CBEF2-7189-4DC4-8367-6373981E16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462014"/>
            <a:ext cx="5067300" cy="284988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951A90CA-892C-4E7E-94EF-90932D2914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700" y="2956983"/>
            <a:ext cx="6043320" cy="339936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0454039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93A9E54-ED83-4245-93B3-C5BB67621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7. November 2022 I Weiterentwicklung Bahnhof Frick I Ergebniskonferenz 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F776A092-9FB3-4040-B257-B17782258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8463"/>
            <a:ext cx="10515600" cy="752225"/>
          </a:xfrm>
        </p:spPr>
        <p:txBody>
          <a:bodyPr>
            <a:normAutofit/>
          </a:bodyPr>
          <a:lstStyle/>
          <a:p>
            <a:r>
              <a:rPr lang="de-CH"/>
              <a:t>Grobevaluierung laufende Projekte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EB061C28-CCD5-4400-8B3F-2CBB794D5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de-CH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B7E02B6B-D9C2-4953-9B30-8C9ECC85A4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81827"/>
            <a:ext cx="1800000" cy="59306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50E68FA3-5627-4E3C-89C6-2B495A7AE6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381299"/>
            <a:ext cx="1800000" cy="608671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92D55AB1-5A3C-442D-AFD4-ACFB8F87B2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188441"/>
            <a:ext cx="1800000" cy="591355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06AF5CD1-E7B4-405F-A0D9-AC9D9EC8DB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197" y="4177922"/>
            <a:ext cx="1800000" cy="589655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33BE4FAA-64D1-430D-AFF1-0F66EA8991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197" y="3380287"/>
            <a:ext cx="1800000" cy="589655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0D8533ED-D1E7-41A6-8E77-85C4699ED1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197" y="2571308"/>
            <a:ext cx="1800000" cy="57241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41AF0058-0CC4-4661-8C49-1631D3D67F72}"/>
              </a:ext>
            </a:extLst>
          </p:cNvPr>
          <p:cNvSpPr txBox="1"/>
          <p:nvPr/>
        </p:nvSpPr>
        <p:spPr>
          <a:xfrm>
            <a:off x="2562000" y="2641362"/>
            <a:ext cx="3496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/>
              <a:t>Unterstützt die Zielerreichung stark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09EDC64D-F5D0-46B5-A508-75F1BE30E311}"/>
              </a:ext>
            </a:extLst>
          </p:cNvPr>
          <p:cNvSpPr txBox="1"/>
          <p:nvPr/>
        </p:nvSpPr>
        <p:spPr>
          <a:xfrm>
            <a:off x="2562000" y="3490448"/>
            <a:ext cx="2986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/>
              <a:t>Unterstützt die Zielerreichung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C6DADDDE-50C4-49A2-9722-ECBCF9954166}"/>
              </a:ext>
            </a:extLst>
          </p:cNvPr>
          <p:cNvSpPr txBox="1"/>
          <p:nvPr/>
        </p:nvSpPr>
        <p:spPr>
          <a:xfrm>
            <a:off x="2562000" y="4288083"/>
            <a:ext cx="3555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/>
              <a:t>Unterstützt die Zielerreichung leicht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B3824080-6740-46DF-88A7-366987437AA9}"/>
              </a:ext>
            </a:extLst>
          </p:cNvPr>
          <p:cNvSpPr txBox="1"/>
          <p:nvPr/>
        </p:nvSpPr>
        <p:spPr>
          <a:xfrm>
            <a:off x="8549076" y="2502862"/>
            <a:ext cx="3330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/>
              <a:t>Neutral betreffend Zielerreichung</a:t>
            </a:r>
          </a:p>
          <a:p>
            <a:r>
              <a:rPr lang="de-CH"/>
              <a:t>/ nicht relevant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51986CF8-13D6-4A7E-AF57-F7D3E411FA37}"/>
              </a:ext>
            </a:extLst>
          </p:cNvPr>
          <p:cNvSpPr txBox="1"/>
          <p:nvPr/>
        </p:nvSpPr>
        <p:spPr>
          <a:xfrm>
            <a:off x="8549076" y="3490448"/>
            <a:ext cx="2994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/>
              <a:t>Widerspricht den Zielen leicht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046AA3EC-197F-4ED0-B7A3-9CD2E16F2510}"/>
              </a:ext>
            </a:extLst>
          </p:cNvPr>
          <p:cNvSpPr txBox="1"/>
          <p:nvPr/>
        </p:nvSpPr>
        <p:spPr>
          <a:xfrm>
            <a:off x="8549076" y="4277553"/>
            <a:ext cx="2425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/>
              <a:t>Widerspricht den Zielen</a:t>
            </a:r>
          </a:p>
        </p:txBody>
      </p:sp>
    </p:spTree>
    <p:extLst>
      <p:ext uri="{BB962C8B-B14F-4D97-AF65-F5344CB8AC3E}">
        <p14:creationId xmlns:p14="http://schemas.microsoft.com/office/powerpoint/2010/main" val="782383328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C710BF0D-15A8-40C3-BD88-AE61BF538D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4216157"/>
            <a:ext cx="12090400" cy="35480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58210E1-26F6-4F40-9AB8-E79AB5894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Fazit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571F6E8-7AA9-47F8-905C-328C3E61D9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/>
              <a:t>Die meisten Planungen / Vorhaben sind neutral oder tragen zur Zielerreichung bei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B507E33-F3EA-441D-89E7-8AC0721CA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7. November 2022 I Weiterentwicklung Bahnhof Frick I Ergebniskonferenz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038DF63-6C85-4756-9113-F2AE3580E3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2654377"/>
            <a:ext cx="12090400" cy="93846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6EF1C40-C5C7-4757-B832-DD2BB03568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3878503"/>
            <a:ext cx="12090400" cy="35480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BADB29E-DD5A-4991-BC9F-4DE7971D8F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3521798"/>
            <a:ext cx="12090400" cy="35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489470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201117-EADE-4157-BF82-98428E419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/>
              <a:t>Fazit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E17F828-4185-46B4-BCC3-73519FC14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9762067" cy="4093912"/>
          </a:xfrm>
        </p:spPr>
        <p:txBody>
          <a:bodyPr>
            <a:normAutofit lnSpcReduction="10000"/>
          </a:bodyPr>
          <a:lstStyle/>
          <a:p>
            <a:pPr marL="0" lvl="0" indent="0">
              <a:buFont typeface="Calibri" panose="020F0502020204030204" pitchFamily="34" charset="0"/>
              <a:buNone/>
            </a:pPr>
            <a:r>
              <a:rPr lang="de-CH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Wir wollen den Bahnhof als Drehscheibe attraktiv gestalten und dazu</a:t>
            </a:r>
          </a:p>
          <a:p>
            <a:pPr marL="285750" lvl="0" indent="-285750">
              <a:buFontTx/>
              <a:buChar char="-"/>
            </a:pPr>
            <a:r>
              <a:rPr lang="de-CH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den Bushof neu gestalten</a:t>
            </a:r>
            <a:endParaRPr lang="de-CH" sz="2800" dirty="0">
              <a:effectLst/>
              <a:latin typeface="Calibri" panose="020F0502020204030204" pitchFamily="34" charset="0"/>
            </a:endParaRPr>
          </a:p>
          <a:p>
            <a:pPr marL="285750" lvl="0" indent="-285750">
              <a:buFontTx/>
              <a:buChar char="-"/>
            </a:pPr>
            <a:r>
              <a:rPr lang="de-CH" sz="2800" dirty="0">
                <a:effectLst/>
                <a:latin typeface="Calibri" panose="020F0502020204030204" pitchFamily="34" charset="0"/>
              </a:rPr>
              <a:t>Vorantreiben, dass die Personenunterführung auf die Nordwest-Seite verlängert wird</a:t>
            </a:r>
          </a:p>
          <a:p>
            <a:pPr marL="285750" lvl="0" indent="-285750">
              <a:buFontTx/>
              <a:buChar char="-"/>
            </a:pPr>
            <a:r>
              <a:rPr lang="de-CH" sz="2800" dirty="0">
                <a:effectLst/>
                <a:latin typeface="Calibri" panose="020F0502020204030204" pitchFamily="34" charset="0"/>
              </a:rPr>
              <a:t>eine neue nordwestseitige Erschliessung des Bahnhofs für den Velo- und Fussverkehr</a:t>
            </a:r>
          </a:p>
          <a:p>
            <a:pPr marL="285750" lvl="0" indent="-285750">
              <a:buFontTx/>
              <a:buChar char="-"/>
            </a:pPr>
            <a:r>
              <a:rPr lang="de-CH" sz="2800" dirty="0">
                <a:effectLst/>
                <a:latin typeface="Calibri" panose="020F0502020204030204" pitchFamily="34" charset="0"/>
              </a:rPr>
              <a:t>wir verzichten vorläufig auf eine nordwestseitige Erschliessung des Bahnhofs für den MIV und die Planung in der ober- und unterirdischen Ebene </a:t>
            </a:r>
          </a:p>
          <a:p>
            <a:pPr marL="0" indent="0">
              <a:buNone/>
            </a:pPr>
            <a:endParaRPr lang="de-CH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93A9E54-ED83-4245-93B3-C5BB67621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7. November 2022 I Weiterentwicklung Bahnhof Frick I Ergebniskonferenz </a:t>
            </a:r>
          </a:p>
        </p:txBody>
      </p:sp>
    </p:spTree>
    <p:extLst>
      <p:ext uri="{BB962C8B-B14F-4D97-AF65-F5344CB8AC3E}">
        <p14:creationId xmlns:p14="http://schemas.microsoft.com/office/powerpoint/2010/main" val="3939617771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de-DE" sz="3000" dirty="0">
                <a:latin typeface="+mn-lt"/>
              </a:rPr>
            </a:br>
            <a:endParaRPr lang="de-CH" dirty="0">
              <a:latin typeface="+mn-lt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236518"/>
            <a:ext cx="10515600" cy="562148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e-CH" sz="1800" b="1"/>
          </a:p>
          <a:p>
            <a:pPr marL="0" indent="0">
              <a:buNone/>
            </a:pPr>
            <a:r>
              <a:rPr lang="de-CH" sz="3200" b="1"/>
              <a:t>Ergebniskonferenz vom 7. November 2022</a:t>
            </a:r>
          </a:p>
          <a:p>
            <a:pPr marL="0" indent="0">
              <a:buNone/>
            </a:pPr>
            <a:endParaRPr lang="de-CH" sz="4000" b="1"/>
          </a:p>
          <a:p>
            <a:pPr marL="0" indent="0">
              <a:buNone/>
            </a:pPr>
            <a:r>
              <a:rPr lang="de-CH" sz="3200" b="1"/>
              <a:t>Moderation und Leitung</a:t>
            </a:r>
          </a:p>
          <a:p>
            <a:pPr marL="0" indent="0">
              <a:buNone/>
            </a:pPr>
            <a:r>
              <a:rPr lang="de-CH" sz="2400"/>
              <a:t>frischer wind AG Paul Krummenacher</a:t>
            </a:r>
          </a:p>
          <a:p>
            <a:pPr marL="0" indent="0">
              <a:buNone/>
            </a:pPr>
            <a:endParaRPr lang="de-CH" sz="2400"/>
          </a:p>
          <a:p>
            <a:pPr marL="0" indent="0">
              <a:buNone/>
            </a:pPr>
            <a:r>
              <a:rPr lang="de-CH" sz="3200" b="1"/>
              <a:t>Planung </a:t>
            </a:r>
          </a:p>
          <a:p>
            <a:pPr marL="0" indent="0">
              <a:buNone/>
            </a:pPr>
            <a:r>
              <a:rPr lang="de-CH" sz="2400"/>
              <a:t>Metron AG Denise Belloli und Barbara Gloor</a:t>
            </a:r>
          </a:p>
          <a:p>
            <a:pPr marL="0" indent="0">
              <a:buNone/>
            </a:pPr>
            <a:endParaRPr lang="de-CH" sz="2400"/>
          </a:p>
          <a:p>
            <a:pPr marL="0" indent="0">
              <a:buNone/>
            </a:pPr>
            <a:endParaRPr lang="de-CH" sz="2000"/>
          </a:p>
          <a:p>
            <a:pPr marL="0" indent="0">
              <a:buNone/>
            </a:pPr>
            <a:endParaRPr lang="de-CH" sz="2000" b="1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7E886B2-1CC2-4507-9933-57F9965AD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7. November 2022 I Weiterentwicklung Bahnhof Frick I Ergebniskonferenz </a:t>
            </a:r>
          </a:p>
        </p:txBody>
      </p:sp>
    </p:spTree>
    <p:extLst>
      <p:ext uri="{BB962C8B-B14F-4D97-AF65-F5344CB8AC3E}">
        <p14:creationId xmlns:p14="http://schemas.microsoft.com/office/powerpoint/2010/main" val="321110386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B9F706-059F-4F6C-97B9-9C4959B19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Neuer Bushof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3D3B02C-A174-453C-8273-DC4A9ADFA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7. November 2022 I Weiterentwicklung Bahnhof Frick I Ergebniskonferenz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17D6489-1FDF-4988-B701-A9593AC88D50}"/>
              </a:ext>
            </a:extLst>
          </p:cNvPr>
          <p:cNvSpPr txBox="1"/>
          <p:nvPr/>
        </p:nvSpPr>
        <p:spPr>
          <a:xfrm>
            <a:off x="5810491" y="763928"/>
            <a:ext cx="3565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/>
              <a:t>Stand Vertiefungsstudie 2017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3905D02-E8F4-47F8-B21E-CD7D41CD52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45" y="3589866"/>
            <a:ext cx="10747022" cy="2685565"/>
          </a:xfrm>
          <a:prstGeom prst="rect">
            <a:avLst/>
          </a:prstGeom>
        </p:spPr>
      </p:pic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E7DDFF73-0B0C-48D0-963A-E15788140534}"/>
              </a:ext>
            </a:extLst>
          </p:cNvPr>
          <p:cNvSpPr txBox="1"/>
          <p:nvPr/>
        </p:nvSpPr>
        <p:spPr>
          <a:xfrm>
            <a:off x="5810490" y="1991078"/>
            <a:ext cx="625045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600"/>
              <a:t>Vertiefungsstudie mit Bestvariante (2017)</a:t>
            </a:r>
            <a:br>
              <a:rPr lang="de-CH" sz="2600"/>
            </a:br>
            <a:r>
              <a:rPr lang="de-CH" sz="2600">
                <a:sym typeface="Wingdings" panose="05000000000000000000" pitchFamily="2" charset="2"/>
              </a:rPr>
              <a:t> Basis für weitere Planungen</a:t>
            </a:r>
            <a:endParaRPr lang="de-CH" sz="2600"/>
          </a:p>
          <a:p>
            <a:r>
              <a:rPr lang="de-CH" sz="2600"/>
              <a:t>Abhängigkeit zu Verlegung Freiverlad</a:t>
            </a:r>
          </a:p>
          <a:p>
            <a:endParaRPr lang="de-CH" sz="260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0FFFADA-DCE4-4FD4-B40D-68001B4282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91078"/>
            <a:ext cx="4467578" cy="3514019"/>
          </a:xfrm>
        </p:spPr>
        <p:txBody>
          <a:bodyPr>
            <a:normAutofit/>
          </a:bodyPr>
          <a:lstStyle/>
          <a:p>
            <a:r>
              <a:rPr lang="de-CH" sz="2600"/>
              <a:t>«Visitenkarte»</a:t>
            </a:r>
          </a:p>
          <a:p>
            <a:r>
              <a:rPr lang="de-CH" sz="2600"/>
              <a:t>Längere Umsteigewege, aber bessere Zugänglichkeit, BehiG</a:t>
            </a:r>
          </a:p>
          <a:p>
            <a:endParaRPr lang="de-CH" sz="2600"/>
          </a:p>
        </p:txBody>
      </p:sp>
    </p:spTree>
    <p:extLst>
      <p:ext uri="{BB962C8B-B14F-4D97-AF65-F5344CB8AC3E}">
        <p14:creationId xmlns:p14="http://schemas.microsoft.com/office/powerpoint/2010/main" val="4064725036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B9F706-059F-4F6C-97B9-9C4959B19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/>
              <a:t>Verlängerung Personenunterführung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0FFFADA-DCE4-4FD4-B40D-68001B4282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84399"/>
            <a:ext cx="10134600" cy="3992563"/>
          </a:xfrm>
        </p:spPr>
        <p:txBody>
          <a:bodyPr/>
          <a:lstStyle/>
          <a:p>
            <a:r>
              <a:rPr lang="de-CH" dirty="0"/>
              <a:t>Ermöglicht Zugänglichkeit von Westen</a:t>
            </a:r>
          </a:p>
          <a:p>
            <a:r>
              <a:rPr lang="de-CH" dirty="0"/>
              <a:t>Aufwertung der heutigen «Ziegeleiseite»</a:t>
            </a:r>
          </a:p>
          <a:p>
            <a:r>
              <a:rPr lang="de-CH" dirty="0"/>
              <a:t>Herausforderungen: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de-CH" dirty="0"/>
              <a:t>Finanzierungsschlüssel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de-CH" dirty="0"/>
              <a:t>Höhenunterschied «</a:t>
            </a:r>
            <a:r>
              <a:rPr lang="de-CH" dirty="0" err="1"/>
              <a:t>Ziegleiseite</a:t>
            </a:r>
            <a:r>
              <a:rPr lang="de-CH" dirty="0"/>
              <a:t>»</a:t>
            </a:r>
          </a:p>
          <a:p>
            <a:endParaRPr lang="de-CH" dirty="0"/>
          </a:p>
          <a:p>
            <a:r>
              <a:rPr lang="de-CH" dirty="0"/>
              <a:t>Umsetzung ca. 2026 - 2028</a:t>
            </a:r>
          </a:p>
          <a:p>
            <a:pPr marL="0" indent="0">
              <a:buNone/>
            </a:pPr>
            <a:endParaRPr lang="de-CH" dirty="0"/>
          </a:p>
          <a:p>
            <a:endParaRPr lang="de-CH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3D3B02C-A174-453C-8273-DC4A9ADFA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7. November 2022 I Weiterentwicklung Bahnhof Frick I Ergebniskonferenz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A3A3E2E-6843-4E64-ADBA-399678578E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275" y="1680104"/>
            <a:ext cx="3549931" cy="485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827748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5B14DA-4C42-40EF-A1CF-5A12031ED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Parkierungsanlage «Ziegeleiseite»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93D30F7-DDFB-405B-95A4-F8FF2796D3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59400" cy="4351338"/>
          </a:xfrm>
        </p:spPr>
        <p:txBody>
          <a:bodyPr/>
          <a:lstStyle/>
          <a:p>
            <a:r>
              <a:rPr lang="de-CH"/>
              <a:t>Verbesserung Erschliessung MIV</a:t>
            </a:r>
          </a:p>
          <a:p>
            <a:r>
              <a:rPr lang="de-CH"/>
              <a:t>Dimensionierung unter Berücksichtigung von </a:t>
            </a:r>
          </a:p>
          <a:p>
            <a:pPr lvl="1"/>
            <a:r>
              <a:rPr lang="de-CH"/>
              <a:t>Nachfrage / Potenzial</a:t>
            </a:r>
          </a:p>
          <a:p>
            <a:pPr lvl="1"/>
            <a:r>
              <a:rPr lang="de-CH"/>
              <a:t>Verträglichkeit</a:t>
            </a:r>
          </a:p>
          <a:p>
            <a:r>
              <a:rPr lang="de-CH"/>
              <a:t>Konkurrenz zu Busangebot vermeiden</a:t>
            </a:r>
          </a:p>
          <a:p>
            <a:r>
              <a:rPr lang="de-CH"/>
              <a:t>Abhängigkeit zu Verlängerung Personenunterführung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D4EA071-5B71-4BDF-8FC5-42187DEBB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7. November 2022 I Weiterentwicklung Bahnhof Frick I Ergebniskonferenz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2A60EA6-AFC6-436F-96B1-E99565953706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357" y="1934632"/>
            <a:ext cx="4457565" cy="379311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282E7A7-D29C-44D9-97ED-147AE0A4BE96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195" y="1927223"/>
            <a:ext cx="2937664" cy="2535768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80340156-E14A-4427-A73A-F38242D04036}"/>
              </a:ext>
            </a:extLst>
          </p:cNvPr>
          <p:cNvSpPr/>
          <p:nvPr/>
        </p:nvSpPr>
        <p:spPr>
          <a:xfrm>
            <a:off x="6626578" y="4097866"/>
            <a:ext cx="2562225" cy="36512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8F14F6E9-D7A0-4F0C-8511-08905FB36030}"/>
              </a:ext>
            </a:extLst>
          </p:cNvPr>
          <p:cNvCxnSpPr>
            <a:stCxn id="14" idx="3"/>
          </p:cNvCxnSpPr>
          <p:nvPr/>
        </p:nvCxnSpPr>
        <p:spPr>
          <a:xfrm flipV="1">
            <a:off x="9188803" y="3601156"/>
            <a:ext cx="813153" cy="679273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2927481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B9F706-059F-4F6C-97B9-9C4959B19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/>
              <a:t>Rückwärtige Erschliessung Bahnhof für den Fuss- und Veloverkehr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0FFFADA-DCE4-4FD4-B40D-68001B4282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84399"/>
            <a:ext cx="7429500" cy="3992563"/>
          </a:xfrm>
        </p:spPr>
        <p:txBody>
          <a:bodyPr/>
          <a:lstStyle/>
          <a:p>
            <a:r>
              <a:rPr lang="de-CH"/>
              <a:t>Alternative zur Dammstrasse, sichere Verbindung zum Bahnhof</a:t>
            </a:r>
          </a:p>
          <a:p>
            <a:r>
              <a:rPr lang="de-CH"/>
              <a:t>Linienführung zu klären</a:t>
            </a:r>
          </a:p>
          <a:p>
            <a:r>
              <a:rPr lang="de-CH"/>
              <a:t>Veloabstellplätze erforderlich</a:t>
            </a:r>
          </a:p>
          <a:p>
            <a:r>
              <a:rPr lang="de-CH"/>
              <a:t>Abhängigkeit zu Verlängerung Unterführung</a:t>
            </a:r>
          </a:p>
          <a:p>
            <a:pPr marL="0" indent="0">
              <a:buNone/>
            </a:pPr>
            <a:endParaRPr lang="de-CH"/>
          </a:p>
          <a:p>
            <a:pPr marL="0" indent="0">
              <a:buNone/>
            </a:pPr>
            <a:endParaRPr lang="de-CH"/>
          </a:p>
          <a:p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3D3B02C-A174-453C-8273-DC4A9ADFA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7. November 2022 I Weiterentwicklung Bahnhof Frick I Ergebniskonferenz </a:t>
            </a:r>
          </a:p>
        </p:txBody>
      </p:sp>
      <p:pic>
        <p:nvPicPr>
          <p:cNvPr id="7" name="Grafik 6" descr="Ein Bild, das Karte enthält.&#10;&#10;Automatisch generierte Beschreibung">
            <a:extLst>
              <a:ext uri="{FF2B5EF4-FFF2-40B4-BE49-F238E27FC236}">
                <a16:creationId xmlns:a16="http://schemas.microsoft.com/office/drawing/2014/main" id="{B87D23BC-8620-442F-B760-CE9B69AE93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1993900"/>
            <a:ext cx="3723972" cy="418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048040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5B14DA-4C42-40EF-A1CF-5A12031ED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Norderschliessung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93D30F7-DDFB-405B-95A4-F8FF2796D3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86400" cy="4351338"/>
          </a:xfrm>
        </p:spPr>
        <p:txBody>
          <a:bodyPr/>
          <a:lstStyle/>
          <a:p>
            <a:r>
              <a:rPr lang="de-CH"/>
              <a:t>Es konnte bislang keine umsetzbare Variante gefunden werden</a:t>
            </a:r>
          </a:p>
          <a:p>
            <a:r>
              <a:rPr lang="de-CH"/>
              <a:t>Risiko Zunahme Autoverkehr</a:t>
            </a:r>
          </a:p>
          <a:p>
            <a:r>
              <a:rPr lang="de-CH"/>
              <a:t>Wird zurzeit nicht weiterverfolgt</a:t>
            </a:r>
          </a:p>
          <a:p>
            <a:r>
              <a:rPr lang="de-CH"/>
              <a:t>Fuss- und Veloverbindung entschärft Sicherheitsprobleme Dammstrasse</a:t>
            </a:r>
          </a:p>
          <a:p>
            <a:pPr marL="0" indent="0">
              <a:buNone/>
            </a:pPr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D4EA071-5B71-4BDF-8FC5-42187DEBB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7. November 2022 I Weiterentwicklung Bahnhof Frick I Ergebniskonferenz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D132186-F4D8-4AEE-A425-AFBDC5F78A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897" y="1568199"/>
            <a:ext cx="503127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987362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201117-EADE-4157-BF82-98428E419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/>
              <a:t>Stossrichtung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E17F828-4185-46B4-BCC3-73519FC14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9762067" cy="4093912"/>
          </a:xfrm>
        </p:spPr>
        <p:txBody>
          <a:bodyPr>
            <a:normAutofit/>
          </a:bodyPr>
          <a:lstStyle/>
          <a:p>
            <a:pPr marL="285750" lvl="0" indent="-285750">
              <a:buFontTx/>
              <a:buChar char="-"/>
            </a:pPr>
            <a:r>
              <a:rPr lang="de-CH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den </a:t>
            </a:r>
            <a:r>
              <a:rPr lang="de-CH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Bushof</a:t>
            </a:r>
            <a:r>
              <a:rPr lang="de-CH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neu gestalten</a:t>
            </a:r>
            <a:endParaRPr lang="de-CH" sz="2800" dirty="0">
              <a:effectLst/>
              <a:latin typeface="Calibri" panose="020F0502020204030204" pitchFamily="34" charset="0"/>
            </a:endParaRPr>
          </a:p>
          <a:p>
            <a:pPr marL="285750" lvl="0" indent="-285750">
              <a:buFontTx/>
              <a:buChar char="-"/>
            </a:pPr>
            <a:r>
              <a:rPr lang="de-CH" sz="2800" dirty="0">
                <a:effectLst/>
                <a:latin typeface="Calibri" panose="020F0502020204030204" pitchFamily="34" charset="0"/>
              </a:rPr>
              <a:t>Vorantreiben, dass die Personenunterführung auf die Nordwest-Seite verlängert wird</a:t>
            </a:r>
          </a:p>
          <a:p>
            <a:pPr marL="285750" lvl="0" indent="-285750">
              <a:buFontTx/>
              <a:buChar char="-"/>
            </a:pPr>
            <a:r>
              <a:rPr lang="de-CH" sz="2800" dirty="0">
                <a:effectLst/>
                <a:latin typeface="Calibri" panose="020F0502020204030204" pitchFamily="34" charset="0"/>
              </a:rPr>
              <a:t>eine neue nordwestseitige Erschliessung des Bahnhofs für den Velo- und Fussverkehr</a:t>
            </a:r>
          </a:p>
          <a:p>
            <a:pPr marL="285750" lvl="0" indent="-285750">
              <a:buFontTx/>
              <a:buChar char="-"/>
            </a:pPr>
            <a:r>
              <a:rPr lang="de-CH" sz="2800" dirty="0">
                <a:effectLst/>
                <a:latin typeface="Calibri" panose="020F0502020204030204" pitchFamily="34" charset="0"/>
              </a:rPr>
              <a:t>wir verzichten vorläufig auf eine nordwestseitige Erschliessung des Bahnhofs für den MIV und die Planung in der ober- und unterirdischen Ebene </a:t>
            </a:r>
          </a:p>
          <a:p>
            <a:pPr marL="0" indent="0">
              <a:buNone/>
            </a:pPr>
            <a:endParaRPr lang="de-CH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93A9E54-ED83-4245-93B3-C5BB67621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7. November 2022 I Weiterentwicklung Bahnhof Frick I Ergebniskonferenz </a:t>
            </a:r>
          </a:p>
        </p:txBody>
      </p:sp>
    </p:spTree>
    <p:extLst>
      <p:ext uri="{BB962C8B-B14F-4D97-AF65-F5344CB8AC3E}">
        <p14:creationId xmlns:p14="http://schemas.microsoft.com/office/powerpoint/2010/main" val="1181852550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4400" b="1"/>
              <a:t>Tischdialog in 3 Runden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DE" sz="3200"/>
              <a:t>Was haben wir verstanden?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3200"/>
              <a:t>Wozu können wir stehen?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3200"/>
              <a:t>Was finden wir gut? Was sehen wir kritisch?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3200"/>
              <a:t>Wo fehlt uns noch etwas?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3200"/>
              <a:t>Was ist uns für den weiteren Prozess wichtig?</a:t>
            </a:r>
          </a:p>
          <a:p>
            <a:pPr marL="0" indent="0">
              <a:lnSpc>
                <a:spcPct val="150000"/>
              </a:lnSpc>
            </a:pPr>
            <a:endParaRPr lang="de-CH" sz="6000" b="1"/>
          </a:p>
        </p:txBody>
      </p:sp>
    </p:spTree>
    <p:extLst>
      <p:ext uri="{BB962C8B-B14F-4D97-AF65-F5344CB8AC3E}">
        <p14:creationId xmlns:p14="http://schemas.microsoft.com/office/powerpoint/2010/main" val="462409568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Tischdialoge: Etikette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sz="3000"/>
              <a:t>sich auf das Wesentliche konzentrieren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sz="3000"/>
              <a:t>sich aktiv einbringen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sz="3000"/>
              <a:t>Ideen verlinken und verbinden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sz="3000"/>
              <a:t>auf die Tischdecke schreiben, zeichnen oder malen</a:t>
            </a:r>
          </a:p>
          <a:p>
            <a:pPr marL="0" indent="0">
              <a:lnSpc>
                <a:spcPct val="150000"/>
              </a:lnSpc>
            </a:pPr>
            <a:endParaRPr lang="de-CH" sz="3200"/>
          </a:p>
        </p:txBody>
      </p:sp>
    </p:spTree>
    <p:extLst>
      <p:ext uri="{BB962C8B-B14F-4D97-AF65-F5344CB8AC3E}">
        <p14:creationId xmlns:p14="http://schemas.microsoft.com/office/powerpoint/2010/main" val="1046063022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Gastgeber / Gastgeberin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sz="3200"/>
              <a:t>heissen ihre Gäste willkommen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sz="3200"/>
              <a:t>erinnern ihre Gäste daran, wichtige Ideen auf das Tischpapier zu schreiben oder zu zeichnen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sz="3200"/>
              <a:t>bleiben über alle Runden an ihrem Tisch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sz="3200"/>
              <a:t>teilen den neuen Gästen kurz die wichtigsten Erkenntnisse aus der Vorrunde mit und lassen die Gäste auch kurz berichten</a:t>
            </a:r>
          </a:p>
        </p:txBody>
      </p:sp>
    </p:spTree>
    <p:extLst>
      <p:ext uri="{BB962C8B-B14F-4D97-AF65-F5344CB8AC3E}">
        <p14:creationId xmlns:p14="http://schemas.microsoft.com/office/powerpoint/2010/main" val="3283020095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Tischdialog – erste Runde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19898" y="2039007"/>
            <a:ext cx="10367433" cy="4073275"/>
          </a:xfrm>
        </p:spPr>
        <p:txBody>
          <a:bodyPr/>
          <a:lstStyle/>
          <a:p>
            <a:pPr marL="0" indent="0" eaLnBrk="1" hangingPunct="1">
              <a:lnSpc>
                <a:spcPct val="150000"/>
              </a:lnSpc>
              <a:buNone/>
            </a:pPr>
            <a:r>
              <a:rPr lang="de-CH" altLang="de-DE" sz="2800"/>
              <a:t>Was haben wir verstanden? 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de-CH" altLang="de-DE" sz="2800"/>
              <a:t>Wozu können wir stehen? 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de-CH" altLang="de-DE" sz="2800"/>
              <a:t>Was finden wir gut? 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de-CH" altLang="de-DE" sz="2800"/>
              <a:t>Was sehen wir kritisch? 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de-CH" altLang="de-DE" sz="2800"/>
              <a:t>Wo fehlt uns noch etwas? </a:t>
            </a:r>
            <a:endParaRPr lang="de-CH" sz="26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63717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4BA3D1-82B1-D852-8B56-212742F3D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Zur Erinnerung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F3B083C-955A-447D-B69F-7C7E537D2A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53" name="Grafik 52">
            <a:extLst>
              <a:ext uri="{FF2B5EF4-FFF2-40B4-BE49-F238E27FC236}">
                <a16:creationId xmlns:a16="http://schemas.microsoft.com/office/drawing/2014/main" id="{77EE260A-5D63-9D35-195B-CFD5EBB367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15377"/>
            <a:ext cx="10816825" cy="504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06417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Tischdialog – zweite Runde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e-CH" sz="3000" dirty="0">
                <a:solidFill>
                  <a:srgbClr val="000000"/>
                </a:solidFill>
              </a:rPr>
              <a:t>Der Gastgeber / die Gastgeberin führt ein. Die neu hinzugekommenen berichten aus ihren Tischen und vernetzen. </a:t>
            </a:r>
          </a:p>
          <a:p>
            <a:pPr>
              <a:lnSpc>
                <a:spcPct val="150000"/>
              </a:lnSpc>
            </a:pPr>
            <a:r>
              <a:rPr lang="de-CH" sz="3000" dirty="0">
                <a:solidFill>
                  <a:srgbClr val="000000"/>
                </a:solidFill>
              </a:rPr>
              <a:t>Bitte diskutieren Sie anschliessend weiter: </a:t>
            </a:r>
            <a:r>
              <a:rPr lang="de-DE" altLang="de-DE" sz="3000" dirty="0"/>
              <a:t>Was haben wir verstanden? Wozu können wir stehen? Was finden wir gut? Was sehen wir kritisch? Wo fehlt uns noch etwas? Was ist uns für den weiteren Prozess wichtig?</a:t>
            </a:r>
            <a:endParaRPr lang="de-CH" sz="3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019368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Tischdialog Runde 3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e-CH" sz="2800">
                <a:solidFill>
                  <a:srgbClr val="000000"/>
                </a:solidFill>
              </a:rPr>
              <a:t>Der Gastgeber / die Gastgeberin führt ein. Die neu hinzugekommenen berichten aus ihren Tischen und vernetzen. </a:t>
            </a:r>
          </a:p>
          <a:p>
            <a:endParaRPr lang="de-CH" sz="280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</a:pPr>
            <a:r>
              <a:rPr lang="de-CH" sz="2800">
                <a:solidFill>
                  <a:srgbClr val="000000"/>
                </a:solidFill>
              </a:rPr>
              <a:t>Einigen sich danach an ihrem Tisch auf drei wichtige Punkte, die Ihnen für den weiteren Prozess wichtig sind und übertragen Sie diese bitte auf die dafür verteilten Streifen.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44202150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CH" sz="6000" b="1"/>
              <a:t>Sammlung der drei wichtigsten Empfehlungen</a:t>
            </a:r>
          </a:p>
        </p:txBody>
      </p:sp>
    </p:spTree>
    <p:extLst>
      <p:ext uri="{BB962C8B-B14F-4D97-AF65-F5344CB8AC3E}">
        <p14:creationId xmlns:p14="http://schemas.microsoft.com/office/powerpoint/2010/main" val="1061111390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CH" sz="6000" b="1"/>
              <a:t>Priorisierung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8757F974-B405-404D-AE08-79F5E58EF309}"/>
              </a:ext>
            </a:extLst>
          </p:cNvPr>
          <p:cNvSpPr txBox="1">
            <a:spLocks/>
          </p:cNvSpPr>
          <p:nvPr/>
        </p:nvSpPr>
        <p:spPr>
          <a:xfrm>
            <a:off x="912285" y="1690799"/>
            <a:ext cx="10367433" cy="49672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de-CH" sz="6000" b="1" dirty="0"/>
          </a:p>
          <a:p>
            <a:pPr marL="0" indent="0">
              <a:lnSpc>
                <a:spcPct val="150000"/>
              </a:lnSpc>
              <a:buNone/>
            </a:pPr>
            <a:r>
              <a:rPr lang="de-CH" sz="6000" dirty="0"/>
              <a:t>         Gipf-Oberfrick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CH" sz="6000"/>
              <a:t>         Frick</a:t>
            </a:r>
            <a:endParaRPr lang="de-CH" sz="6000" dirty="0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AB5FB59F-E6E6-4BE4-867C-8CE621003A26}"/>
              </a:ext>
            </a:extLst>
          </p:cNvPr>
          <p:cNvSpPr/>
          <p:nvPr/>
        </p:nvSpPr>
        <p:spPr>
          <a:xfrm>
            <a:off x="1093566" y="3712444"/>
            <a:ext cx="534987" cy="53498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55E11FF9-C9A4-4E2B-B8FE-1989C38CA6C6}"/>
              </a:ext>
            </a:extLst>
          </p:cNvPr>
          <p:cNvSpPr/>
          <p:nvPr/>
        </p:nvSpPr>
        <p:spPr>
          <a:xfrm>
            <a:off x="1776583" y="3712444"/>
            <a:ext cx="534987" cy="53498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7F33FC3-CD82-403B-8FBD-518F41C2FB48}"/>
              </a:ext>
            </a:extLst>
          </p:cNvPr>
          <p:cNvSpPr/>
          <p:nvPr/>
        </p:nvSpPr>
        <p:spPr>
          <a:xfrm>
            <a:off x="1093566" y="4340300"/>
            <a:ext cx="534987" cy="53498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7DF3AC68-841B-4A3A-BC76-C1F91BEDC0F8}"/>
              </a:ext>
            </a:extLst>
          </p:cNvPr>
          <p:cNvSpPr/>
          <p:nvPr/>
        </p:nvSpPr>
        <p:spPr>
          <a:xfrm>
            <a:off x="1776583" y="4340300"/>
            <a:ext cx="534987" cy="53498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0EADC5E-02CD-4E11-B6E5-FF39471D56AB}"/>
              </a:ext>
            </a:extLst>
          </p:cNvPr>
          <p:cNvSpPr/>
          <p:nvPr/>
        </p:nvSpPr>
        <p:spPr>
          <a:xfrm>
            <a:off x="1093566" y="5148946"/>
            <a:ext cx="534987" cy="534987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F45A755-83F8-4B21-BF39-BFB94E55B161}"/>
              </a:ext>
            </a:extLst>
          </p:cNvPr>
          <p:cNvSpPr/>
          <p:nvPr/>
        </p:nvSpPr>
        <p:spPr>
          <a:xfrm>
            <a:off x="1776583" y="5148946"/>
            <a:ext cx="534987" cy="534987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48E7640D-5937-42D7-9516-18091D5FDA60}"/>
              </a:ext>
            </a:extLst>
          </p:cNvPr>
          <p:cNvSpPr/>
          <p:nvPr/>
        </p:nvSpPr>
        <p:spPr>
          <a:xfrm>
            <a:off x="1093566" y="5776802"/>
            <a:ext cx="534987" cy="534987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BD043A14-1F43-4B94-B10A-3A6B39C3F517}"/>
              </a:ext>
            </a:extLst>
          </p:cNvPr>
          <p:cNvSpPr/>
          <p:nvPr/>
        </p:nvSpPr>
        <p:spPr>
          <a:xfrm>
            <a:off x="1776583" y="5776802"/>
            <a:ext cx="534987" cy="534987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76337815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CH" sz="6000" b="1"/>
              <a:t>Sichtung der Ergebnisse</a:t>
            </a:r>
          </a:p>
        </p:txBody>
      </p:sp>
    </p:spTree>
    <p:extLst>
      <p:ext uri="{BB962C8B-B14F-4D97-AF65-F5344CB8AC3E}">
        <p14:creationId xmlns:p14="http://schemas.microsoft.com/office/powerpoint/2010/main" val="808391147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EAF3BD-2546-4ABB-8DC0-66C28979D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nächste Schritte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6C19A69-7674-4629-9845-575AC591A3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CH" dirty="0"/>
              <a:t>Ergebnisse werden beraten und in die weiteren Planungen einbezogen</a:t>
            </a:r>
          </a:p>
          <a:p>
            <a:r>
              <a:rPr lang="de-CH" dirty="0"/>
              <a:t>Umsetzung schnellst möglich, Gespräche weiterführen, forcieren (Holzverlad) </a:t>
            </a:r>
          </a:p>
          <a:p>
            <a:r>
              <a:rPr lang="de-CH" dirty="0"/>
              <a:t>Varianten der Priorisierung gemeinsam prüfen und koordinieren </a:t>
            </a:r>
          </a:p>
          <a:p>
            <a:pPr marL="457200" lvl="1" indent="0">
              <a:buNone/>
            </a:pPr>
            <a:r>
              <a:rPr lang="de-CH" dirty="0">
                <a:sym typeface="Wingdings" panose="05000000000000000000" pitchFamily="2" charset="2"/>
              </a:rPr>
              <a:t></a:t>
            </a:r>
            <a:r>
              <a:rPr lang="de-CH" sz="2800" dirty="0">
                <a:sym typeface="Wingdings" panose="05000000000000000000" pitchFamily="2" charset="2"/>
              </a:rPr>
              <a:t> Anträge an Gemeindeversammlungen </a:t>
            </a:r>
            <a:endParaRPr lang="de-CH" sz="2800" dirty="0"/>
          </a:p>
          <a:p>
            <a:endParaRPr lang="de-CH" dirty="0"/>
          </a:p>
          <a:p>
            <a:endParaRPr lang="de-CH" dirty="0"/>
          </a:p>
          <a:p>
            <a:pPr marL="0" indent="0">
              <a:buNone/>
            </a:pPr>
            <a:endParaRPr lang="de-CH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A119CEA-DEFA-4041-8510-4E7FE1DB3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7. November 2022 I Weiterentwicklung Bahnhof Frick I Ergebniskonferenz </a:t>
            </a:r>
          </a:p>
        </p:txBody>
      </p:sp>
    </p:spTree>
    <p:extLst>
      <p:ext uri="{BB962C8B-B14F-4D97-AF65-F5344CB8AC3E}">
        <p14:creationId xmlns:p14="http://schemas.microsoft.com/office/powerpoint/2010/main" val="4240679322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CH" sz="6000">
                <a:latin typeface="+mn-lt"/>
              </a:rPr>
              <a:t>Schluss und Dank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CH"/>
          </a:p>
          <a:p>
            <a:pPr marL="0" indent="0">
              <a:buNone/>
            </a:pPr>
            <a:r>
              <a:rPr lang="de-CH"/>
              <a:t>Herzlichen Dank Ihr Engagement!</a:t>
            </a:r>
          </a:p>
          <a:p>
            <a:pPr marL="0" indent="0">
              <a:buNone/>
            </a:pPr>
            <a:endParaRPr lang="de-CH"/>
          </a:p>
          <a:p>
            <a:pPr marL="0" indent="0">
              <a:buNone/>
            </a:pPr>
            <a:endParaRPr lang="de-CH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F8F6B92-34E4-4E92-8BB8-127BABEE5B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71042" y="959245"/>
            <a:ext cx="4030121" cy="50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648198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49151" y="1340768"/>
            <a:ext cx="8554171" cy="3096344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de-CH" altLang="de-DE" sz="3600" dirty="0"/>
              <a:t>Weiterentwicklung Bahnhof Frick </a:t>
            </a:r>
            <a:br>
              <a:rPr lang="de-CH" altLang="de-DE" sz="3600" dirty="0"/>
            </a:br>
            <a:r>
              <a:rPr lang="de-CH" altLang="de-DE" sz="6000" b="1" dirty="0"/>
              <a:t>Ergebnisprotokoll</a:t>
            </a:r>
            <a:br>
              <a:rPr lang="de-CH" altLang="de-DE" sz="3600" b="1" dirty="0"/>
            </a:br>
            <a:br>
              <a:rPr lang="de-CH" altLang="de-DE" sz="2000" dirty="0"/>
            </a:br>
            <a:r>
              <a:rPr lang="de-CH" altLang="de-DE" sz="2000" dirty="0" err="1"/>
              <a:t>Photo</a:t>
            </a:r>
            <a:r>
              <a:rPr lang="de-CH" altLang="de-DE" sz="2000" dirty="0"/>
              <a:t>-Protokoll der wichtigsten Empfehlungen vom Workshop in der </a:t>
            </a:r>
            <a:br>
              <a:rPr lang="de-CH" altLang="de-DE" sz="2000" dirty="0"/>
            </a:br>
            <a:r>
              <a:rPr lang="de-CH" altLang="de-DE" sz="2000" dirty="0"/>
              <a:t>Mehrzweckhalle Gipf-Oberfrick, 7. November 2022</a:t>
            </a:r>
            <a:endParaRPr lang="de-CH" altLang="de-DE" sz="2800" dirty="0">
              <a:solidFill>
                <a:schemeClr val="accent1"/>
              </a:solidFill>
            </a:endParaRPr>
          </a:p>
        </p:txBody>
      </p:sp>
      <p:sp>
        <p:nvSpPr>
          <p:cNvPr id="46084" name="Rectangle 6"/>
          <p:cNvSpPr>
            <a:spLocks noChangeArrowheads="1"/>
          </p:cNvSpPr>
          <p:nvPr/>
        </p:nvSpPr>
        <p:spPr bwMode="auto">
          <a:xfrm>
            <a:off x="5500688" y="3181350"/>
            <a:ext cx="9144000" cy="64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lnSpc>
                <a:spcPts val="2600"/>
              </a:lnSpc>
              <a:defRPr sz="2000">
                <a:solidFill>
                  <a:schemeClr val="tx1"/>
                </a:solidFill>
                <a:latin typeface="Arial"/>
                <a:ea typeface="MS PGothic" pitchFamily="34" charset="-128"/>
              </a:defRPr>
            </a:lvl1pPr>
            <a:lvl2pPr marL="742950" indent="-285750" eaLnBrk="0" hangingPunct="0">
              <a:lnSpc>
                <a:spcPts val="2600"/>
              </a:lnSpc>
              <a:spcBef>
                <a:spcPts val="600"/>
              </a:spcBef>
              <a:buClr>
                <a:schemeClr val="tx2"/>
              </a:buClr>
              <a:buFont typeface="Symbol" panose="05050102010706020507" pitchFamily="18" charset="2"/>
              <a:buChar char="-"/>
              <a:defRPr sz="2000">
                <a:solidFill>
                  <a:schemeClr val="tx1"/>
                </a:solidFill>
                <a:latin typeface="Arial"/>
                <a:ea typeface="MS PGothic" pitchFamily="34" charset="-128"/>
              </a:defRPr>
            </a:lvl2pPr>
            <a:lvl3pPr marL="1143000" indent="-228600" eaLnBrk="0" hangingPunct="0">
              <a:lnSpc>
                <a:spcPts val="2600"/>
              </a:lnSpc>
              <a:spcBef>
                <a:spcPts val="600"/>
              </a:spcBef>
              <a:buClr>
                <a:schemeClr val="tx2"/>
              </a:buClr>
              <a:buFont typeface="Symbol" panose="05050102010706020507" pitchFamily="18" charset="2"/>
              <a:buChar char="-"/>
              <a:defRPr sz="2000">
                <a:solidFill>
                  <a:schemeClr val="tx1"/>
                </a:solidFill>
                <a:latin typeface="Arial"/>
                <a:ea typeface="MS PGothic" pitchFamily="34" charset="-128"/>
              </a:defRPr>
            </a:lvl3pPr>
            <a:lvl4pPr marL="1600200" indent="-228600" eaLnBrk="0" hangingPunct="0">
              <a:lnSpc>
                <a:spcPts val="2600"/>
              </a:lnSpc>
              <a:spcBef>
                <a:spcPts val="600"/>
              </a:spcBef>
              <a:buClr>
                <a:schemeClr val="tx2"/>
              </a:buClr>
              <a:buFont typeface="Symbol" panose="05050102010706020507" pitchFamily="18" charset="2"/>
              <a:buChar char="-"/>
              <a:defRPr sz="2000">
                <a:solidFill>
                  <a:schemeClr val="tx1"/>
                </a:solidFill>
                <a:latin typeface="Arial"/>
                <a:ea typeface="MS PGothic" pitchFamily="34" charset="-128"/>
              </a:defRPr>
            </a:lvl4pPr>
            <a:lvl5pPr marL="2057400" indent="-228600" eaLnBrk="0" hangingPunct="0">
              <a:lnSpc>
                <a:spcPts val="2600"/>
              </a:lnSpc>
              <a:spcBef>
                <a:spcPts val="600"/>
              </a:spcBef>
              <a:buClr>
                <a:schemeClr val="tx2"/>
              </a:buClr>
              <a:buFont typeface="Symbol" panose="05050102010706020507" pitchFamily="18" charset="2"/>
              <a:buChar char="-"/>
              <a:defRPr sz="2000">
                <a:solidFill>
                  <a:schemeClr val="tx1"/>
                </a:solidFill>
                <a:latin typeface="Arial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ts val="26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Symbol" panose="05050102010706020507" pitchFamily="18" charset="2"/>
              <a:buChar char="-"/>
              <a:defRPr sz="2000">
                <a:solidFill>
                  <a:schemeClr val="tx1"/>
                </a:solidFill>
                <a:latin typeface="Arial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ts val="26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Symbol" panose="05050102010706020507" pitchFamily="18" charset="2"/>
              <a:buChar char="-"/>
              <a:defRPr sz="2000">
                <a:solidFill>
                  <a:schemeClr val="tx1"/>
                </a:solidFill>
                <a:latin typeface="Arial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ts val="26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Symbol" panose="05050102010706020507" pitchFamily="18" charset="2"/>
              <a:buChar char="-"/>
              <a:defRPr sz="2000">
                <a:solidFill>
                  <a:schemeClr val="tx1"/>
                </a:solidFill>
                <a:latin typeface="Arial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ts val="26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Symbol" panose="05050102010706020507" pitchFamily="18" charset="2"/>
              <a:buChar char="-"/>
              <a:defRPr sz="2000">
                <a:solidFill>
                  <a:schemeClr val="tx1"/>
                </a:solidFill>
                <a:latin typeface="Arial"/>
                <a:ea typeface="MS PGothic" pitchFamily="34" charset="-128"/>
              </a:defRPr>
            </a:lvl9pPr>
          </a:lstStyle>
          <a:p>
            <a:pPr algn="ctr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e-CH" altLang="de-DE" sz="3600" b="1">
              <a:solidFill>
                <a:srgbClr val="000000"/>
              </a:solidFill>
              <a:latin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881102240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4BA3D1-82B1-D852-8B56-212742F3D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Die wichtigsten Empfehlungen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3878B3E-CC20-2BAE-680D-997A5FF99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6012" y="164761"/>
            <a:ext cx="1714183" cy="691274"/>
          </a:xfrm>
          <a:prstGeom prst="rect">
            <a:avLst/>
          </a:prstGeom>
        </p:spPr>
      </p:pic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7F33B17A-8E10-CD41-04AC-596FEA7000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8" t="8140" r="1986" b="5051"/>
          <a:stretch/>
        </p:blipFill>
        <p:spPr>
          <a:xfrm rot="5400000">
            <a:off x="94510" y="1673810"/>
            <a:ext cx="5389126" cy="3753577"/>
          </a:xfrm>
          <a:prstGeom prst="rect">
            <a:avLst/>
          </a:prstGeom>
        </p:spPr>
      </p:pic>
      <p:pic>
        <p:nvPicPr>
          <p:cNvPr id="10" name="Grafik 9" descr="Ein Bild, das Text enthält.&#10;&#10;Automatisch generierte Beschreibung">
            <a:extLst>
              <a:ext uri="{FF2B5EF4-FFF2-40B4-BE49-F238E27FC236}">
                <a16:creationId xmlns:a16="http://schemas.microsoft.com/office/drawing/2014/main" id="{8A42A7F6-D639-9D07-01C9-901930E0A5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9" t="12481" r="13155" b="6383"/>
          <a:stretch/>
        </p:blipFill>
        <p:spPr>
          <a:xfrm>
            <a:off x="4787441" y="856035"/>
            <a:ext cx="3630049" cy="2840476"/>
          </a:xfrm>
          <a:prstGeom prst="rect">
            <a:avLst/>
          </a:prstGeom>
        </p:spPr>
      </p:pic>
      <p:pic>
        <p:nvPicPr>
          <p:cNvPr id="12" name="Grafik 11" descr="Ein Bild, das Text enthält.&#10;&#10;Automatisch generierte Beschreibung">
            <a:extLst>
              <a:ext uri="{FF2B5EF4-FFF2-40B4-BE49-F238E27FC236}">
                <a16:creationId xmlns:a16="http://schemas.microsoft.com/office/drawing/2014/main" id="{A4464765-9B48-8AC3-4926-17A008EA66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8" b="9666"/>
          <a:stretch/>
        </p:blipFill>
        <p:spPr>
          <a:xfrm rot="5400000">
            <a:off x="7269310" y="2015029"/>
            <a:ext cx="5593404" cy="3224554"/>
          </a:xfrm>
          <a:prstGeom prst="rect">
            <a:avLst/>
          </a:prstGeom>
        </p:spPr>
      </p:pic>
      <p:pic>
        <p:nvPicPr>
          <p:cNvPr id="14" name="Grafik 13" descr="Ein Bild, das Text enthält.&#10;&#10;Automatisch generierte Beschreibung">
            <a:extLst>
              <a:ext uri="{FF2B5EF4-FFF2-40B4-BE49-F238E27FC236}">
                <a16:creationId xmlns:a16="http://schemas.microsoft.com/office/drawing/2014/main" id="{80B86195-BF65-225E-CA15-445B114B6B4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9" t="15461" r="4965" b="12112"/>
          <a:stretch/>
        </p:blipFill>
        <p:spPr>
          <a:xfrm>
            <a:off x="4787441" y="3777642"/>
            <a:ext cx="3587798" cy="255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129688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67A6C1-C97A-2B6D-69B1-9C60BA638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Die wichtigsten Empfehlungen</a:t>
            </a:r>
          </a:p>
        </p:txBody>
      </p:sp>
      <p:pic>
        <p:nvPicPr>
          <p:cNvPr id="5" name="Inhaltsplatzhalter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0E2A1838-B7ED-9D1D-49C1-747FA81BF8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2" t="6325" r="5887" b="15734"/>
          <a:stretch/>
        </p:blipFill>
        <p:spPr>
          <a:xfrm>
            <a:off x="912285" y="904708"/>
            <a:ext cx="4067606" cy="3083632"/>
          </a:xfrm>
        </p:spPr>
      </p:pic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3437D5E2-9284-3C54-F8A0-4F821F7AE0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t="30497" r="284" b="20851"/>
          <a:stretch/>
        </p:blipFill>
        <p:spPr>
          <a:xfrm>
            <a:off x="912285" y="4127872"/>
            <a:ext cx="4067606" cy="1583642"/>
          </a:xfrm>
          <a:prstGeom prst="rect">
            <a:avLst/>
          </a:prstGeom>
        </p:spPr>
      </p:pic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9DE2F888-D38F-EAEC-55FD-5C533603D5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6" t="39809" r="4007" b="37099"/>
          <a:stretch/>
        </p:blipFill>
        <p:spPr>
          <a:xfrm>
            <a:off x="5107021" y="943482"/>
            <a:ext cx="4739397" cy="995566"/>
          </a:xfrm>
          <a:prstGeom prst="rect">
            <a:avLst/>
          </a:prstGeom>
        </p:spPr>
      </p:pic>
      <p:pic>
        <p:nvPicPr>
          <p:cNvPr id="11" name="Grafik 10" descr="Ein Bild, das Text enthält.&#10;&#10;Automatisch generierte Beschreibung">
            <a:extLst>
              <a:ext uri="{FF2B5EF4-FFF2-40B4-BE49-F238E27FC236}">
                <a16:creationId xmlns:a16="http://schemas.microsoft.com/office/drawing/2014/main" id="{DEB622AF-4C91-4664-1E31-7BF53008324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5" t="16718" r="4326" b="6950"/>
          <a:stretch/>
        </p:blipFill>
        <p:spPr>
          <a:xfrm>
            <a:off x="5107021" y="2012248"/>
            <a:ext cx="6449439" cy="425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673228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4BA3D1-82B1-D852-8B56-212742F3D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Die wichtigsten Empfehlungen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FB706A5-2558-4AB3-B611-EF8FEC3FC4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6" name="Inhaltsplatzhalter 4">
            <a:extLst>
              <a:ext uri="{FF2B5EF4-FFF2-40B4-BE49-F238E27FC236}">
                <a16:creationId xmlns:a16="http://schemas.microsoft.com/office/drawing/2014/main" id="{A778BF56-8975-4D9F-7E26-CE6C1C3219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" y="1825625"/>
            <a:ext cx="7346244" cy="4742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8393420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4BA3D1-82B1-D852-8B56-212742F3D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Die wichtigsten Empfehlungen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CC3DC67A-CB4B-5CBD-4731-924D15806A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53" y="1690688"/>
            <a:ext cx="6177363" cy="4610028"/>
          </a:xfrm>
        </p:spPr>
      </p:pic>
      <p:pic>
        <p:nvPicPr>
          <p:cNvPr id="4" name="Inhaltsplatzhalter 4">
            <a:extLst>
              <a:ext uri="{FF2B5EF4-FFF2-40B4-BE49-F238E27FC236}">
                <a16:creationId xmlns:a16="http://schemas.microsoft.com/office/drawing/2014/main" id="{6993A147-4DCB-4656-9438-FB3F59FB0B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43025" y="1690688"/>
            <a:ext cx="5311422" cy="46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2345271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4BA3D1-82B1-D852-8B56-212742F3D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Die wichtigsten Empfehlungen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2ED7315-A121-4884-8670-E27929E5FC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2EC70497-0358-47D2-98B7-26F0DEC622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763" y="1825625"/>
            <a:ext cx="5418624" cy="4507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nhaltsplatzhalter 4">
            <a:extLst>
              <a:ext uri="{FF2B5EF4-FFF2-40B4-BE49-F238E27FC236}">
                <a16:creationId xmlns:a16="http://schemas.microsoft.com/office/drawing/2014/main" id="{3C248440-0D6E-4095-976E-8D8833028F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0" y="1825625"/>
            <a:ext cx="6001875" cy="4522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9159855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05B0DC-C9CA-4562-9DA9-818784F78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Ablauf Ergebniskonferenz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14167C39-F94E-4C83-A183-C1A717B131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de-CH" dirty="0"/>
              <a:t>Begrüssung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CH" dirty="0"/>
              <a:t>Kurzer Rückblick, Programm und Arbeitsweise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CH" dirty="0"/>
              <a:t>Check, wer im Raum ist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CH" dirty="0"/>
              <a:t>Fachlicher Input</a:t>
            </a:r>
          </a:p>
          <a:p>
            <a:pPr lvl="1"/>
            <a:r>
              <a:rPr lang="de-CH" dirty="0"/>
              <a:t>Empfehlungen vom 7. Mai 2022</a:t>
            </a:r>
          </a:p>
          <a:p>
            <a:pPr lvl="1"/>
            <a:r>
              <a:rPr lang="de-CH" dirty="0"/>
              <a:t>Unser Vorschlag: die wichtigsten Ziele, Zielbild und Überlegungen dazu</a:t>
            </a:r>
          </a:p>
          <a:p>
            <a:pPr lvl="1"/>
            <a:r>
              <a:rPr lang="de-CH" dirty="0"/>
              <a:t>Verortung bestehender und geplanter Projekte</a:t>
            </a:r>
          </a:p>
          <a:p>
            <a:r>
              <a:rPr lang="de-CH" dirty="0"/>
              <a:t>Diskussion in 3 Runden</a:t>
            </a:r>
          </a:p>
          <a:p>
            <a:r>
              <a:rPr lang="de-CH" dirty="0"/>
              <a:t>Präsentation der wichtigsten Rückmeldungen</a:t>
            </a:r>
          </a:p>
          <a:p>
            <a:r>
              <a:rPr lang="de-CH" dirty="0"/>
              <a:t>Priorisierung – Stimmungsbild</a:t>
            </a:r>
          </a:p>
          <a:p>
            <a:r>
              <a:rPr lang="de-CH" dirty="0"/>
              <a:t>Abschluss (21.45)</a:t>
            </a: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593624274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432B41-E373-410A-8B87-91DC85CBC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Check wer im Raum ist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1B7F370-5397-4367-BBF6-C7EFC4580B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  <a:p>
            <a:r>
              <a:rPr lang="de-DE"/>
              <a:t>Wo wohnen Sie?</a:t>
            </a:r>
          </a:p>
          <a:p>
            <a:r>
              <a:rPr lang="de-DE"/>
              <a:t>Wie viele Jahres leben/arbeiten Sie schon in Frick, Gipf-Oberfrick?</a:t>
            </a:r>
          </a:p>
          <a:p>
            <a:pPr marL="0" indent="0">
              <a:buNone/>
            </a:pPr>
            <a:endParaRPr lang="de-CH" sz="2000">
              <a:solidFill>
                <a:srgbClr val="FF0000"/>
              </a:solidFill>
              <a:latin typeface="+mn-lt"/>
            </a:endParaRPr>
          </a:p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20821818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Microsoft Windows NT 6.2"/>
  <p:tag name="AS_RELEASE_DATE" val="2022.03.31"/>
  <p:tag name="AS_TITLE" val="Aspose.Slides for Java"/>
  <p:tag name="AS_VERSION" val="22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2581</Words>
  <Application>Microsoft Office PowerPoint</Application>
  <PresentationFormat>Breitbild</PresentationFormat>
  <Paragraphs>411</Paragraphs>
  <Slides>49</Slides>
  <Notes>44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49</vt:i4>
      </vt:variant>
    </vt:vector>
  </HeadingPairs>
  <TitlesOfParts>
    <vt:vector size="58" baseType="lpstr">
      <vt:lpstr>MS PGothic</vt:lpstr>
      <vt:lpstr>Arial</vt:lpstr>
      <vt:lpstr>Calibri</vt:lpstr>
      <vt:lpstr>Calibri Light</vt:lpstr>
      <vt:lpstr>Georgia</vt:lpstr>
      <vt:lpstr>Symbol</vt:lpstr>
      <vt:lpstr>Times New Roman</vt:lpstr>
      <vt:lpstr>Wingdings</vt:lpstr>
      <vt:lpstr>Office Theme</vt:lpstr>
      <vt:lpstr>PowerPoint-Präsentation</vt:lpstr>
      <vt:lpstr>PowerPoint-Präsentation</vt:lpstr>
      <vt:lpstr> </vt:lpstr>
      <vt:lpstr>Zur Erinnerung</vt:lpstr>
      <vt:lpstr>Die wichtigsten Empfehlungen</vt:lpstr>
      <vt:lpstr>Die wichtigsten Empfehlungen</vt:lpstr>
      <vt:lpstr>Die wichtigsten Empfehlungen</vt:lpstr>
      <vt:lpstr>Ablauf Ergebniskonferenz</vt:lpstr>
      <vt:lpstr>Check wer im Raum ist</vt:lpstr>
      <vt:lpstr>Empfehlungen vom 7. Mai 2022</vt:lpstr>
      <vt:lpstr>Das Zielbild</vt:lpstr>
      <vt:lpstr>Das Zielbild</vt:lpstr>
      <vt:lpstr>Gesamtverkehrskonzept – was auf das Zielbild Bahnhof einwirkt</vt:lpstr>
      <vt:lpstr>Gesamtverkehrskonzept – was auf das Zielbild Bahnhofareal einwirkt</vt:lpstr>
      <vt:lpstr>Kantonale Planung: GVB Hochrhein </vt:lpstr>
      <vt:lpstr>Kantonale Planung: GVB Hochrhein </vt:lpstr>
      <vt:lpstr>Gesamtverkehrskonzept – was auf das Zielbild Bahnhof einwirkt</vt:lpstr>
      <vt:lpstr>Gesamtverkehrskonzept – was auf das Zielbild Bahnhof einwirkt</vt:lpstr>
      <vt:lpstr>Gesamtverkehrskonzept – was auf das Zielbild Bahnhof einwirkt</vt:lpstr>
      <vt:lpstr>Ober- und Unterirdische Ebene - «3D» </vt:lpstr>
      <vt:lpstr>Ober- und Unterirdische Ebene - «3D» </vt:lpstr>
      <vt:lpstr>Überarbeitung Ziele und Zielbild</vt:lpstr>
      <vt:lpstr>5 Thesen zum Handlungsbedarf</vt:lpstr>
      <vt:lpstr>5 Ziele zu Städtebau und Nutzung </vt:lpstr>
      <vt:lpstr>5 Ziele zu Mobilität und Verkehr </vt:lpstr>
      <vt:lpstr>Der Weg zum Ziel</vt:lpstr>
      <vt:lpstr>Grobevaluierung laufende Projekte</vt:lpstr>
      <vt:lpstr>Fazit</vt:lpstr>
      <vt:lpstr>Fazit</vt:lpstr>
      <vt:lpstr>Neuer Bushof</vt:lpstr>
      <vt:lpstr>Verlängerung Personenunterführung</vt:lpstr>
      <vt:lpstr>Parkierungsanlage «Ziegeleiseite»</vt:lpstr>
      <vt:lpstr>Rückwärtige Erschliessung Bahnhof für den Fuss- und Veloverkehr </vt:lpstr>
      <vt:lpstr>Norderschliessung</vt:lpstr>
      <vt:lpstr>Stossrichtung</vt:lpstr>
      <vt:lpstr>Tischdialog in 3 Runden</vt:lpstr>
      <vt:lpstr>Tischdialoge: Etikette</vt:lpstr>
      <vt:lpstr>Gastgeber / Gastgeberin</vt:lpstr>
      <vt:lpstr>Tischdialog – erste Runde</vt:lpstr>
      <vt:lpstr>Tischdialog – zweite Runde</vt:lpstr>
      <vt:lpstr>Tischdialog Runde 3</vt:lpstr>
      <vt:lpstr>PowerPoint-Präsentation</vt:lpstr>
      <vt:lpstr>PowerPoint-Präsentation</vt:lpstr>
      <vt:lpstr>PowerPoint-Präsentation</vt:lpstr>
      <vt:lpstr>nächste Schritte</vt:lpstr>
      <vt:lpstr>Schluss und Dank</vt:lpstr>
      <vt:lpstr>Weiterentwicklung Bahnhof Frick  Ergebnisprotokoll  Photo-Protokoll der wichtigsten Empfehlungen vom Workshop in der  Mehrzweckhalle Gipf-Oberfrick, 7. November 2022</vt:lpstr>
      <vt:lpstr>Die wichtigsten Empfehlungen</vt:lpstr>
      <vt:lpstr>Die wichtigsten Empfehlungen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michael.widmer</dc:creator>
  <cp:lastModifiedBy>Liechti Caroline</cp:lastModifiedBy>
  <cp:revision>219</cp:revision>
  <cp:lastPrinted>2022-11-04T07:35:58Z</cp:lastPrinted>
  <dcterms:created xsi:type="dcterms:W3CDTF">2021-12-20T09:38:30Z</dcterms:created>
  <dcterms:modified xsi:type="dcterms:W3CDTF">2022-11-08T13:56:58Z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BC-BCID">
    <vt:lpwstr>2211031758573050</vt:lpwstr>
  </property>
  <property fmtid="{D5CDD505-2E9C-101B-9397-08002B2CF9AE}" pid="3" name="BC-DocVer">
    <vt:r8>1.001</vt:r8>
  </property>
  <property fmtid="{D5CDD505-2E9C-101B-9397-08002B2CF9AE}" pid="4" name="BC-DownDT">
    <vt:lpwstr>2022-11-03T16:59:27.394Z</vt:lpwstr>
  </property>
  <property fmtid="{D5CDD505-2E9C-101B-9397-08002B2CF9AE}" pid="5" name="BC-UNID">
    <vt:lpwstr>46ae589ca9881b33c12588ef005d49a4</vt:lpwstr>
  </property>
  <property fmtid="{D5CDD505-2E9C-101B-9397-08002B2CF9AE}" pid="6" name="BC-User">
    <vt:lpwstr>Michael Widmer</vt:lpwstr>
  </property>
  <property fmtid="{D5CDD505-2E9C-101B-9397-08002B2CF9AE}" pid="7" name="BC-GUID">
    <vt:lpwstr>8eb94464-58d4-4a8f-9edc-2aac83b7f1b6</vt:lpwstr>
  </property>
</Properties>
</file>